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428" r:id="rId3"/>
    <p:sldId id="259" r:id="rId4"/>
    <p:sldId id="258" r:id="rId5"/>
    <p:sldId id="429" r:id="rId6"/>
    <p:sldId id="430" r:id="rId7"/>
    <p:sldId id="431" r:id="rId8"/>
    <p:sldId id="432" r:id="rId9"/>
    <p:sldId id="433" r:id="rId10"/>
    <p:sldId id="458" r:id="rId11"/>
    <p:sldId id="435" r:id="rId12"/>
    <p:sldId id="434" r:id="rId13"/>
    <p:sldId id="436" r:id="rId14"/>
    <p:sldId id="437" r:id="rId15"/>
    <p:sldId id="438" r:id="rId16"/>
    <p:sldId id="439" r:id="rId17"/>
    <p:sldId id="440" r:id="rId18"/>
    <p:sldId id="441" r:id="rId19"/>
    <p:sldId id="442" r:id="rId20"/>
    <p:sldId id="443" r:id="rId21"/>
    <p:sldId id="444" r:id="rId22"/>
    <p:sldId id="445" r:id="rId23"/>
    <p:sldId id="272" r:id="rId24"/>
    <p:sldId id="459" r:id="rId25"/>
    <p:sldId id="446" r:id="rId26"/>
    <p:sldId id="447" r:id="rId27"/>
    <p:sldId id="462" r:id="rId28"/>
    <p:sldId id="460" r:id="rId29"/>
    <p:sldId id="448" r:id="rId30"/>
    <p:sldId id="449" r:id="rId31"/>
    <p:sldId id="450" r:id="rId32"/>
    <p:sldId id="451" r:id="rId33"/>
    <p:sldId id="452" r:id="rId34"/>
    <p:sldId id="453" r:id="rId35"/>
    <p:sldId id="454" r:id="rId36"/>
    <p:sldId id="455" r:id="rId37"/>
    <p:sldId id="456" r:id="rId38"/>
    <p:sldId id="457" r:id="rId39"/>
    <p:sldId id="290" r:id="rId40"/>
    <p:sldId id="293" r:id="rId41"/>
    <p:sldId id="383" r:id="rId42"/>
    <p:sldId id="461" r:id="rId43"/>
    <p:sldId id="382" r:id="rId44"/>
    <p:sldId id="295" r:id="rId45"/>
    <p:sldId id="463" r:id="rId46"/>
    <p:sldId id="464" r:id="rId47"/>
  </p:sldIdLst>
  <p:sldSz cx="12192000" cy="6858000"/>
  <p:notesSz cx="7010400" cy="9296400"/>
  <p:embeddedFontLs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Marvin Round" panose="02000000000000000000" pitchFamily="2" charset="0"/>
      <p:regular r:id="rId55"/>
    </p:embeddedFont>
    <p:embeddedFont>
      <p:font typeface="PraterBlockPro" panose="020B0504010101020102" pitchFamily="34" charset="77"/>
      <p:regular r:id="rId56"/>
    </p:embeddedFont>
    <p:embeddedFont>
      <p:font typeface="Smoothy" pitchFamily="2" charset="77"/>
      <p:regular r:id="rId57"/>
    </p:embeddedFont>
    <p:embeddedFont>
      <p:font typeface="Smoothy Slanted" pitchFamily="2" charset="77"/>
      <p:italic r:id="rId58"/>
    </p:embeddedFont>
    <p:embeddedFont>
      <p:font typeface="Tahoma" panose="020B0604030504040204" pitchFamily="34" charset="0"/>
      <p:regular r:id="rId59"/>
      <p:bold r:id="rId60"/>
    </p:embeddedFont>
    <p:embeddedFont>
      <p:font typeface="Verdana" panose="020B0604030504040204" pitchFamily="34" charset="0"/>
      <p:regular r:id="rId61"/>
      <p:bold r:id="rId62"/>
      <p:italic r:id="rId63"/>
      <p:boldItalic r:id="rId64"/>
    </p:embeddedFont>
  </p:embeddedFontLst>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 id="2" name="Idalia Martin" initials="IM" lastIdx="1" clrIdx="1">
    <p:extLst>
      <p:ext uri="{19B8F6BF-5375-455C-9EA6-DF929625EA0E}">
        <p15:presenceInfo xmlns:p15="http://schemas.microsoft.com/office/powerpoint/2012/main" userId="b931d2294af186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1"/>
    <p:restoredTop sz="77723" autoAdjust="0"/>
  </p:normalViewPr>
  <p:slideViewPr>
    <p:cSldViewPr snapToGrid="0">
      <p:cViewPr varScale="1">
        <p:scale>
          <a:sx n="139" d="100"/>
          <a:sy n="139" d="100"/>
        </p:scale>
        <p:origin x="888" y="168"/>
      </p:cViewPr>
      <p:guideLst/>
    </p:cSldViewPr>
  </p:slideViewPr>
  <p:notesTextViewPr>
    <p:cViewPr>
      <p:scale>
        <a:sx n="1" d="1"/>
        <a:sy n="1" d="1"/>
      </p:scale>
      <p:origin x="0" y="0"/>
    </p:cViewPr>
  </p:notesTextViewPr>
  <p:sorterViewPr>
    <p:cViewPr>
      <p:scale>
        <a:sx n="100" d="100"/>
        <a:sy n="100" d="100"/>
      </p:scale>
      <p:origin x="0" y="-1733"/>
    </p:cViewPr>
  </p:sorterViewPr>
  <p:notesViewPr>
    <p:cSldViewPr snapToGrid="0">
      <p:cViewPr>
        <p:scale>
          <a:sx n="80" d="100"/>
          <a:sy n="80" d="100"/>
        </p:scale>
        <p:origin x="2755" y="-42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5-09T09:44:02.168" idx="1">
    <p:pos x="4224" y="602"/>
    <p:text>If this is formatted to be all on one line, then "la" with lowercase "l"</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4DC861-0A22-49CD-B42B-2B42973D0870}" type="datetimeFigureOut">
              <a:rPr lang="en-US" smtClean="0"/>
              <a:t>2/26/23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hablaremos sobre algo que se llama “estereotipos de género”.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a:solidFill>
                  <a:srgbClr val="000000"/>
                </a:solidFill>
                <a:effectLst/>
                <a:latin typeface="Calibri"/>
                <a:ea typeface="Calibri"/>
                <a:cs typeface="Calibri"/>
              </a:rPr>
              <a:t> Diga: </a:t>
            </a:r>
            <a:r>
              <a:rPr lang="es-MX" sz="1200" b="0" i="1" strike="noStrike" cap="none" spc="0" baseline="0">
                <a:solidFill>
                  <a:srgbClr val="000000"/>
                </a:solidFill>
                <a:effectLst/>
                <a:latin typeface="Calibri"/>
                <a:ea typeface="Calibri"/>
                <a:cs typeface="Calibri"/>
              </a:rPr>
              <a:t>¡Hicieron un excelente trabajo repasando género y pronombres! Ahora, hablaremos sobre algo que se llama “estereotipos de género”.</a:t>
            </a:r>
            <a:endParaRPr lang="en-US">
              <a:effectLst/>
            </a:endParaRP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211482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Los estereotipos son cosas que escuchamos sobre un grupo de personas y que no todas son ciertas. Por ejemplo, si yo dijera que TODAS las personas pelirrojas son más inteligentes que otras personas, ¿es eso cierto? Muestren un pulgar hacia arriba para un sí o un pulgar hacia abajo para un no.</a:t>
            </a:r>
          </a:p>
          <a:p>
            <a:endParaRPr lang="en-US" i="1" dirty="0"/>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eso no es cierto. O si yo dijera que TODAS las personas nacidas en enero son buenas para el básquetbol, ¿es eso cierto? </a:t>
            </a:r>
          </a:p>
          <a:p>
            <a:endParaRPr lang="en-US" i="1"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endParaRPr lang="en-US" i="1"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todas las personas nacidas en enero son buenas para el básquetbol. Escuchamos muchos estereotipos en películas, en la televisión, los medios sociales e incluso por parte de nuestros amigos y familiares. “Estereotipo” puede ser una palabra nueva para ustedes, así que practiquemos diciéndola juntos. </a:t>
            </a: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357097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Hay muchos estereotipos sobre hombres y mujeres. Algunas veces, las personas dirán que algo es “cosa de hombres” o “cosa de mujeres”, pero eso no es verdad. Los estereotipos de género pueden hacer que la gente sienta que solo pueden hacer ciertas cosas o solo les pueden gustar ciertas cosas. Eso no está bien. ¡Queremos que todas las personas se sientan con la libertad de hacer lo que les gusta hacer! </a:t>
            </a:r>
          </a:p>
          <a:p>
            <a:pPr defTabSz="931774">
              <a:defRPr/>
            </a:pPr>
            <a:endParaRPr lang="en-US" i="1" dirty="0"/>
          </a:p>
          <a:p>
            <a:pPr defTabSz="931774">
              <a:defRPr/>
            </a:pPr>
            <a:r>
              <a:rPr lang="es-MX" sz="1200" b="0" i="1" strike="noStrike" cap="none" spc="0" baseline="0" dirty="0">
                <a:solidFill>
                  <a:srgbClr val="000000"/>
                </a:solidFill>
                <a:effectLst/>
                <a:latin typeface="Calibri"/>
                <a:ea typeface="Calibri"/>
                <a:cs typeface="Calibri"/>
              </a:rPr>
              <a:t>Escuchamos muchas cosas sobre género en películas, en la televisión, en los medios sociales e incluso por parte de nuestros amigos y familiares. Hoy, veremos algunos estereotipos de género. También hablaremos sobre la verdad.</a:t>
            </a:r>
          </a:p>
          <a:p>
            <a:pPr lvl="0"/>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63805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487228"/>
          </a:xfrm>
        </p:spPr>
        <p:txBody>
          <a:bodyPr/>
          <a:lstStyle/>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Muchos de los estereotipos de género comienzan cuando las personas son muy jóvenes. ¿Qué creen? ¿Les puede gustar el color rosa a solo a las niñas? Muestren un pulgar hacia arriba para un sí o un pulgar hacia abajo para un no.</a:t>
            </a:r>
          </a:p>
          <a:p>
            <a:pPr defTabSz="931774">
              <a:defRPr/>
            </a:pPr>
            <a:endParaRPr lang="en-US"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pPr defTabSz="931774">
              <a:defRPr/>
            </a:pPr>
            <a:endParaRPr lang="en-US" i="0" dirty="0"/>
          </a:p>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¡Claro que no! A muchos niños y personas no binarias también les gusta el color rosa. ¿Qué hay del color azul? ¿Les puede gustar el color azul a solo los niños? Muestren un pulgar hacia arriba para un sí o un pulgar hacia abajo para un no.</a:t>
            </a:r>
          </a:p>
          <a:p>
            <a:pPr defTabSz="931774">
              <a:defRPr/>
            </a:pPr>
            <a:endParaRPr lang="en-US" i="0"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pPr defTabSz="931774">
              <a:defRPr/>
            </a:pPr>
            <a:endParaRPr lang="en-US" i="0" dirty="0"/>
          </a:p>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A muchas niñas y personas no binarias les gusta el color azul. Decir que a solo las niñas les gusta el color rosa y que solo a niños les gusta el color azul es un estereotipo de género.</a:t>
            </a:r>
          </a:p>
          <a:p>
            <a:pPr defTabSz="931774">
              <a:defRPr/>
            </a:pPr>
            <a:endParaRPr lang="en-US" i="0" baseline="0" dirty="0"/>
          </a:p>
          <a:p>
            <a:pPr defTabSz="931774">
              <a:defRPr/>
            </a:pPr>
            <a:r>
              <a:rPr lang="es-MX" sz="1200" b="0" i="1" strike="noStrike" cap="none" spc="0" baseline="0" dirty="0">
                <a:solidFill>
                  <a:srgbClr val="000000"/>
                </a:solidFill>
                <a:effectLst/>
                <a:latin typeface="Calibri"/>
                <a:ea typeface="Calibri"/>
                <a:cs typeface="Calibri"/>
              </a:rPr>
              <a:t>Vean las otras imágenes en la diapositiva ¿Cuáles son algunos de los estereotipos de género que escuchan sobre los juguetes en la pantalla?</a:t>
            </a:r>
          </a:p>
          <a:p>
            <a:pPr defTabSz="931774">
              <a:defRPr/>
            </a:pPr>
            <a:endParaRPr lang="en-US" i="0"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continuación, se incluyen algunos ejemplos de temas:</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Algunas veces escuchamos que solo los niños juegan con camiones o pistolas de juguete y que solo las niñas juegan con muñecas y maquillaje de juguete.</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 verdad! Niños y niñas de cualquier género pueden jugar con muchos juguetes diferentes.</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¿Pueden pensar en otros estereotipos de género que escuchamos acerca de niños y niñas?</a:t>
            </a:r>
          </a:p>
          <a:p>
            <a:pPr defTabSz="931774">
              <a:defRPr/>
            </a:pP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86923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La verdad es que a los niños y niñas les pueden gustar muchos diferentes colores y juguetes sin importar cuál sea su género. A algunos niños les gusta jugar con muñecos y juegos de cocina, y quizás les gusten usar vestidos. A algunas niñas les gusta jugar con camioncitos y juegos de herramientas o quizás jueguen deportes.</a:t>
            </a:r>
          </a:p>
          <a:p>
            <a:endParaRPr lang="en-US" i="1" baseline="0"/>
          </a:p>
          <a:p>
            <a:r>
              <a:rPr lang="es-MX" sz="1200" b="0" i="1" strike="noStrike" cap="none" spc="0" baseline="0">
                <a:solidFill>
                  <a:srgbClr val="000000"/>
                </a:solidFill>
                <a:effectLst/>
                <a:latin typeface="Calibri"/>
                <a:ea typeface="Calibri"/>
                <a:cs typeface="Calibri"/>
              </a:rPr>
              <a:t>Los niños y niñas deben poder jugar con los juguetes que quieran y con los que les guste jugar.</a:t>
            </a:r>
            <a:endParaRPr lang="en-US" i="1"/>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266150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hablemos de los estereotipos de género que escuchamos sobre las mujeres y sus cuerpos. Vean las imágenes en la pantalla. ¿Qué creen? ¿A todas las mujeres les gusta usar maquillaje? Muestren un pulgar hacia arriba para un sí o un pulgar hacia abajo para un no.</a:t>
            </a:r>
          </a:p>
          <a:p>
            <a:endParaRPr lang="en-US" i="1"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pPr defTabSz="931774">
              <a:defRPr/>
            </a:pPr>
            <a:endParaRPr lang="en-US" i="0" dirty="0"/>
          </a:p>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t>
            </a:r>
            <a:r>
              <a:rPr lang="es-MX" sz="1200" b="0" i="1" strike="noStrike" cap="none" spc="0" baseline="0" dirty="0" err="1">
                <a:solidFill>
                  <a:srgbClr val="000000"/>
                </a:solidFill>
                <a:effectLst/>
                <a:latin typeface="Calibri"/>
                <a:ea typeface="Calibri"/>
                <a:cs typeface="Calibri"/>
              </a:rPr>
              <a:t>Nop</a:t>
            </a:r>
            <a:r>
              <a:rPr lang="es-MX" sz="1200" b="0" i="1" strike="noStrike" cap="none" spc="0" baseline="0" dirty="0">
                <a:solidFill>
                  <a:srgbClr val="000000"/>
                </a:solidFill>
                <a:effectLst/>
                <a:latin typeface="Calibri"/>
                <a:ea typeface="Calibri"/>
                <a:cs typeface="Calibri"/>
              </a:rPr>
              <a:t>! A algunas mujeres les gusta usar maquillaje, pero a otras no les gusta. Vean las otras imágenes en la pantalla. ¿Qué estereotipos de género han escuchado sobre las mujeres y sus cuerpos?</a:t>
            </a:r>
          </a:p>
          <a:p>
            <a:pPr defTabSz="931774">
              <a:defRPr/>
            </a:pPr>
            <a:endParaRPr lang="en-US" i="1"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continuación, se incluyen algunos ejemplos de temas:</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 veces escuchamos que a TODAS las mujeres les gusta usar vestidos. Esto no es verdad.</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Algunas veces escuchamos que las mujeres deben ser muy delgadas, pero esto tampoco es cierto.</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¿Pueden pensar en otros estereotipos de género que escuchamos acerca de las mujeres y sus cuerpos?</a:t>
            </a:r>
          </a:p>
          <a:p>
            <a:pPr marL="174708" indent="-174708" defTabSz="931774">
              <a:buFont typeface="Arial" panose="020B0604020202020204" pitchFamily="34" charset="0"/>
              <a:buChar char="•"/>
              <a:defRPr/>
            </a:pP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3541892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¡La verdad es que las mujeres pueden verse de muchas maneras diferentes! Algunas mujeres usan maquillaje y vestidos, y otras no. Algunas mujeres tienen músculos grandes. Algunas son delgadas, y otras tienen más curvas. Algunas mujeres también tienen discapacidades. Cualquiera que sea el aspecto de su cuerpo, ¡es normal e increíble!</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911789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hablemos sobre los estereotipos de género que escuchamos sobre los hombres y sus cuerpos. Vean las imágenes en la pantalla. ¿Qué creen? ¿Todos los hombres tienen músculos muy grandes? Muestren un pulgar hacia arriba para un sí o un pulgar hacia abajo para un no.</a:t>
            </a:r>
          </a:p>
          <a:p>
            <a:endParaRPr lang="en-US" i="1"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pPr defTabSz="931774">
              <a:defRPr/>
            </a:pPr>
            <a:endParaRPr lang="en-US" i="0" dirty="0"/>
          </a:p>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t>
            </a:r>
            <a:r>
              <a:rPr lang="es-MX" sz="1200" b="0" i="1" strike="noStrike" cap="none" spc="0" baseline="0" dirty="0" err="1">
                <a:solidFill>
                  <a:srgbClr val="000000"/>
                </a:solidFill>
                <a:effectLst/>
                <a:latin typeface="Calibri"/>
                <a:ea typeface="Calibri"/>
                <a:cs typeface="Calibri"/>
              </a:rPr>
              <a:t>Nop</a:t>
            </a:r>
            <a:r>
              <a:rPr lang="es-MX" sz="1200" b="0" i="1" strike="noStrike" cap="none" spc="0" baseline="0" dirty="0">
                <a:solidFill>
                  <a:srgbClr val="000000"/>
                </a:solidFill>
                <a:effectLst/>
                <a:latin typeface="Calibri"/>
                <a:ea typeface="Calibri"/>
                <a:cs typeface="Calibri"/>
              </a:rPr>
              <a:t>! Algunos hombres tienen músculos grandes, y otros no. De las dos maneras son increíbles. Vean las otras imágenes en la pantalla. ¿Qué otros estereotipos de género han escuchado sobre los hombres y sus cuerpos?</a:t>
            </a:r>
          </a:p>
          <a:p>
            <a:pPr defTabSz="931774">
              <a:defRPr/>
            </a:pPr>
            <a:endParaRPr lang="en-US" i="1"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continuación, se incluyen algunos ejemplos de temas:</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 veces escuchamos que a TODOS los hombres les gusta usar trajes. Esto no es verdad.</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Algunas veces escuchamos que los hombres deben ser muy deportistas, pero esto tampoco es cierto.</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¿Pueden pensar en otros estereotipos de género que escuchamos acerca de los hombres y sus cuerpos?</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3387351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verdad es que los hombres pueden verse de muchas maneras diferentes! Algunos hombres tienen músculos grandes, y otros no. Algunos hombres usan maquillaje y vestidos, y otros no. Algunos hombres son delgados, y otros son más grandes. Algunos hombres también tienen discapacidades. Cualquiera que sea el aspecto de su cuerpo, ¡es normal e increíble!</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253046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470083"/>
          </a:xfrm>
        </p:spPr>
        <p:txBody>
          <a:bodyPr/>
          <a:lstStyle/>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También escuchamos muchos estereotipos sobre el género y los empleos. ¿Qué piensan? ¿Sólo las mujeres pueden ser maestras? Muestren un pulgar hacia arriba para un sí o un pulgar hacia abajo para un no.</a:t>
            </a:r>
          </a:p>
          <a:p>
            <a:pPr defTabSz="931774">
              <a:defRPr/>
            </a:pPr>
            <a:endParaRPr lang="en-US"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pPr defTabSz="931774">
              <a:defRPr/>
            </a:pPr>
            <a:endParaRPr lang="en-US" i="0" dirty="0"/>
          </a:p>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¡Claro que no! Muchos hombres y personas no binarias son maestros también. ¿Qué hay de trabajadores de la construcción? ¿Solo los hombres pueden trabajar en la construcción? Muestren un pulgar hacia arriba para un sí o un pulgar hacia abajo para un no.</a:t>
            </a:r>
          </a:p>
          <a:p>
            <a:pPr defTabSz="931774">
              <a:defRPr/>
            </a:pPr>
            <a:endParaRPr lang="en-US" i="0"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a:t>
            </a:r>
          </a:p>
          <a:p>
            <a:pPr defTabSz="931774">
              <a:defRPr/>
            </a:pPr>
            <a:endParaRPr lang="en-US" i="0" dirty="0"/>
          </a:p>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Muchas mujeres y personas no binarias trabajan en la construcción. Decir que solo las mujeres pueden enseñar y solo los hombres pueden hacer trabajo de construcción es un estereotipo de género.</a:t>
            </a:r>
          </a:p>
          <a:p>
            <a:pPr defTabSz="931774">
              <a:defRPr/>
            </a:pPr>
            <a:endParaRPr lang="en-US" i="0" baseline="0" dirty="0"/>
          </a:p>
          <a:p>
            <a:pPr defTabSz="931774">
              <a:defRPr/>
            </a:pPr>
            <a:r>
              <a:rPr lang="es-MX" sz="1200" b="0" i="1" strike="noStrike" cap="none" spc="0" baseline="0" dirty="0">
                <a:solidFill>
                  <a:srgbClr val="000000"/>
                </a:solidFill>
                <a:effectLst/>
                <a:latin typeface="Calibri"/>
                <a:ea typeface="Calibri"/>
                <a:cs typeface="Calibri"/>
              </a:rPr>
              <a:t>Vean las otras imágenes en la diapositiva ¿Cuáles son algunos de los estereotipos de género que escuchan sobre los empleos en la pantalla?</a:t>
            </a:r>
          </a:p>
          <a:p>
            <a:pPr defTabSz="931774">
              <a:defRPr/>
            </a:pPr>
            <a:endParaRPr lang="en-US" i="0"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continuación, se incluyen algunos ejemplos de temas:</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Algunas veces escuchamos que solo las mujeres pueden trabajar con niños. Esto no es verdad.</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Algunas veces escuchamos que solo lo hombres son buenos para la tecnología, esto no es verdad tampoco.</a:t>
            </a:r>
          </a:p>
          <a:p>
            <a:pPr marL="174708" indent="-174708" defTabSz="931774">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¿Pueden pensar en otros estereotipos de género que escuchamos acerca de empleos?</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317576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La verdad es que las personas de cualquier género pueden tener cualquier empleo que quieran. Mujeres podrían trabajar en la construcción o ser plomeras, jugadoras de fútbol o bomberas. Hombres podrían trabajar con niños o ser estilistas. No está bien decirle a alguien que no puede tener un empleo debido a su género.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1494284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Hablemos sobre un tipo más de estereotipo antes de tomar un descanso. Algunas veces, escuchamos estereotipos sobre el género y las emociones. Algunas veces, las personas dicen que las mujeres son muy emocionales o que no está bien que los hombres lloren. ¿Qué creen? ¿Es esto cierto? Muestren un pulgar hacia arriba para un sí o un pulgar hacia abajo para un no.</a:t>
            </a:r>
          </a:p>
          <a:p>
            <a:endParaRPr lang="en-US" i="1"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Después de que el grupo opine, pase a la siguiente diapositiva.</a:t>
            </a: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1202524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¡Tienen razón! ¡Eso es completamente falso! Muchas mujeres son líderes de sus países. Son muy fuertes y poderosas. Y es totalmente normal y está bien que los hombres muestren todas las emociones, incluida llorar. Las personas de cualquier género sienten todas las emociones.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2693752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a:t>
            </a:r>
            <a:r>
              <a:rPr lang="es-MX" sz="1200" b="0" i="0" strike="noStrike" cap="none" spc="0" baseline="0">
                <a:solidFill>
                  <a:srgbClr val="000000"/>
                </a:solidFill>
                <a:effectLst/>
                <a:latin typeface="Calibri"/>
                <a:ea typeface="Calibri"/>
                <a:cs typeface="Calibri"/>
              </a:rPr>
              <a:t>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a:solidFill>
                  <a:srgbClr val="000000"/>
                </a:solidFill>
                <a:effectLst/>
                <a:latin typeface="Calibri"/>
                <a:ea typeface="Calibri"/>
                <a:cs typeface="Calibri"/>
              </a:rPr>
              <a:t> Diga: </a:t>
            </a:r>
            <a:r>
              <a:rPr lang="es-MX" sz="1200" b="0" i="1" strike="noStrike" cap="none" spc="0" baseline="0">
                <a:solidFill>
                  <a:srgbClr val="000000"/>
                </a:solidFill>
                <a:effectLst/>
                <a:latin typeface="Calibri"/>
                <a:ea typeface="Calibri"/>
                <a:cs typeface="Calibri"/>
              </a:rPr>
              <a:t>Hasta ahora, hemos hablado en la clase sobre muchos estereotipos de genero. Ahora, hablaremos sobre cómo los estereotipos de género afectan la seguridad. </a:t>
            </a:r>
            <a:endParaRPr lang="en-US">
              <a:effectLst/>
            </a:endParaRP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4215165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veces, cuando las personas hacen algo que no sigue un estereotipo de género, las </a:t>
            </a:r>
            <a:r>
              <a:rPr lang="es-MX" sz="1200" b="0" i="0" strike="noStrike" cap="none" spc="0" baseline="0" dirty="0" err="1">
                <a:solidFill>
                  <a:srgbClr val="000000"/>
                </a:solidFill>
                <a:effectLst/>
                <a:latin typeface="Calibri"/>
                <a:ea typeface="Calibri"/>
                <a:cs typeface="Calibri"/>
              </a:rPr>
              <a:t>bulean</a:t>
            </a:r>
            <a:r>
              <a:rPr lang="es-MX" sz="1200" b="0" i="1" strike="noStrike" cap="none" spc="0" baseline="0" dirty="0">
                <a:solidFill>
                  <a:srgbClr val="000000"/>
                </a:solidFill>
                <a:effectLst/>
                <a:latin typeface="Calibri"/>
                <a:ea typeface="Calibri"/>
                <a:cs typeface="Calibri"/>
              </a:rPr>
              <a:t>.</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Por ejemplo, si a un hombre le gusta pintarse las uñas o bailar </a:t>
            </a:r>
            <a:r>
              <a:rPr lang="es-MX" sz="1200" b="0" i="0" strike="noStrike" cap="none" spc="0" baseline="0" dirty="0">
                <a:solidFill>
                  <a:srgbClr val="000000"/>
                </a:solidFill>
                <a:effectLst/>
                <a:latin typeface="Calibri"/>
                <a:ea typeface="Calibri"/>
                <a:cs typeface="Calibri"/>
              </a:rPr>
              <a:t>ballet</a:t>
            </a:r>
            <a:r>
              <a:rPr lang="es-MX" sz="1200" b="0" i="1" strike="noStrike" cap="none" spc="0" baseline="0" dirty="0">
                <a:solidFill>
                  <a:srgbClr val="000000"/>
                </a:solidFill>
                <a:effectLst/>
                <a:latin typeface="Calibri"/>
                <a:ea typeface="Calibri"/>
                <a:cs typeface="Calibri"/>
              </a:rPr>
              <a:t>, quizás alguien se burle de él.</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Esto no está bien.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Nunca está bien burlarse de alguien o </a:t>
            </a:r>
            <a:r>
              <a:rPr lang="es-MX" sz="1200" b="0" i="0" strike="noStrike" cap="none" spc="0" baseline="0" dirty="0" err="1">
                <a:solidFill>
                  <a:srgbClr val="000000"/>
                </a:solidFill>
                <a:effectLst/>
                <a:latin typeface="Calibri"/>
                <a:ea typeface="Calibri"/>
                <a:cs typeface="Calibri"/>
              </a:rPr>
              <a:t>bulearla</a:t>
            </a:r>
            <a:r>
              <a:rPr lang="es-MX" sz="1200" b="0" i="1" strike="noStrike" cap="none" spc="0" baseline="0" dirty="0">
                <a:solidFill>
                  <a:srgbClr val="000000"/>
                </a:solidFill>
                <a:effectLst/>
                <a:latin typeface="Calibri"/>
                <a:ea typeface="Calibri"/>
                <a:cs typeface="Calibri"/>
              </a:rPr>
              <a:t>. </a:t>
            </a:r>
          </a:p>
          <a:p>
            <a:endParaRPr lang="en-US" i="1" baseline="0" dirty="0"/>
          </a:p>
          <a:p>
            <a:r>
              <a:rPr lang="es-MX" sz="1200" b="0" i="1" strike="noStrike" cap="none" spc="0" baseline="0" dirty="0">
                <a:solidFill>
                  <a:srgbClr val="000000"/>
                </a:solidFill>
                <a:effectLst/>
                <a:latin typeface="Calibri"/>
                <a:ea typeface="Calibri"/>
                <a:cs typeface="Calibri"/>
              </a:rPr>
              <a:t>Si alguien se burla de ustedes por hacer algo que les encanta, ¿cómo pueden conseguir ayuda? ¿Con quién podrían hablar?</a:t>
            </a:r>
          </a:p>
          <a:p>
            <a:endParaRPr lang="en-US" i="1" baseline="0" dirty="0"/>
          </a:p>
          <a:p>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i="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Pueden hablar con una persona adulta de su círculo de confianza (verde).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4075705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Los estereotipos de género también pueden hacer que las mujeres no se sientan seguras. Algunas veces, los estereotipos de género provocan que los hombres hablen sobre cómo se ven los cuerpos de las mujeres o silbarles o hacer comentarios indecorosos. Los comentarios indecorosos son cosas que se dicen que incomodan, son de mal gusto o son ofensivos y frecuentemente sexuales o sobre el cuerpo. Estos comentarios los gritan a una mujer en la calle. Quizás griten cosas como: “¿A dónde vas, preciosa?” o “¿Me regalas una sonrisa?”.</a:t>
            </a:r>
          </a:p>
          <a:p>
            <a:endParaRPr lang="en-US" i="1" baseline="0" dirty="0"/>
          </a:p>
          <a:p>
            <a:r>
              <a:rPr lang="es-MX" sz="1200" b="0" i="1" strike="noStrike" cap="none" spc="0" baseline="0" dirty="0">
                <a:solidFill>
                  <a:srgbClr val="000000"/>
                </a:solidFill>
                <a:effectLst/>
                <a:latin typeface="Calibri"/>
                <a:ea typeface="Calibri"/>
                <a:cs typeface="Calibri"/>
              </a:rPr>
              <a:t>Vean la cara de la mujer en la pantalla. ¿Cómo creen que se siente? </a:t>
            </a:r>
          </a:p>
          <a:p>
            <a:endParaRPr lang="en-US" i="1"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Esta mujer parece estar asustada e incómoda. Hablar sobre el cuerpo de una mujer puede hacer que se sienta en mucho peligro. No está bien mirar fijamente al cuerpo de alguien o hacer comentarios sobre su cuerpo. A esto se le llama “acoso sexual”, y hablaremos más sobre esto en otra clase.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4186143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a:solidFill>
                  <a:srgbClr val="000000"/>
                </a:solidFill>
                <a:effectLst/>
                <a:latin typeface="Calibri"/>
                <a:ea typeface="Calibri"/>
                <a:cs typeface="Calibri"/>
              </a:rPr>
              <a:t> Diga: </a:t>
            </a:r>
            <a:r>
              <a:rPr lang="es-MX" sz="1200" b="0" i="1" strike="noStrike" cap="none" spc="0" baseline="0">
                <a:solidFill>
                  <a:srgbClr val="000000"/>
                </a:solidFill>
                <a:effectLst/>
                <a:latin typeface="Calibri"/>
                <a:ea typeface="Calibri"/>
                <a:cs typeface="Calibri"/>
              </a:rPr>
              <a:t>Ahora que hemos hablado mucho sobre los estereotipos de género, es hora de jugar un juego.</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27</a:t>
            </a:fld>
            <a:endParaRPr lang="en-US">
              <a:solidFill>
                <a:prstClr val="black"/>
              </a:solidFill>
            </a:endParaRPr>
          </a:p>
        </p:txBody>
      </p:sp>
    </p:spTree>
    <p:extLst>
      <p:ext uri="{BB962C8B-B14F-4D97-AF65-F5344CB8AC3E}">
        <p14:creationId xmlns:p14="http://schemas.microsoft.com/office/powerpoint/2010/main" val="2651304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 Diga: </a:t>
            </a:r>
            <a:r>
              <a:rPr lang="es-MX" sz="1200" b="0" i="1" strike="noStrike" cap="none" spc="0" baseline="0" dirty="0">
                <a:solidFill>
                  <a:srgbClr val="000000"/>
                </a:solidFill>
                <a:effectLst/>
                <a:latin typeface="Calibri"/>
                <a:ea typeface="Calibri"/>
                <a:cs typeface="Calibri"/>
              </a:rPr>
              <a:t>Leeré algo en la diapositiva. Si creen que es verdad, muestren un pulgar hacia arriba. Si creen que no es verdad, muestren un pulgar hacia abajo. Esto nos ayudará a pensar en los estereotipos que escuchamos sobre los hombres y las mujeres y salir con alguien.</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3226045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 los hombres siempre les gusta pagar por la cita. ¿Es verdad o falso? Muestren un pulgar hacia arriba para “Verdad” o un pulgar hacia abajo para “Falso”.</a:t>
            </a:r>
          </a:p>
          <a:p>
            <a:endParaRPr lang="en-US" i="1"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Después de que el grupo opine, pase a la siguiente diapositiva.</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207565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defTabSz="931774">
              <a:defRPr/>
            </a:pPr>
            <a:endParaRPr lang="en-US" dirty="0"/>
          </a:p>
          <a:p>
            <a:pPr marL="174708" indent="-174708">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Género: se refiere a la identidad de una persona como hombre, mujer o persona no binaria</a:t>
            </a:r>
          </a:p>
          <a:p>
            <a:pPr marL="174708" indent="-174708">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No binario: el género que no es hombre ni mujer		</a:t>
            </a:r>
          </a:p>
          <a:p>
            <a:pPr marL="174708" indent="-174708">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Hombre: el género que no es no binario ni mujer</a:t>
            </a:r>
          </a:p>
          <a:p>
            <a:pPr marL="174708" indent="-174708">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Mujer: el género que no es hombre ni no binario</a:t>
            </a:r>
          </a:p>
          <a:p>
            <a:pPr marL="174708" indent="-174708">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Pronombres: palabras que se refieren al género, como él, ella y elle</a:t>
            </a:r>
          </a:p>
          <a:p>
            <a:pPr marL="174708" indent="-174708">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Él: pronombre para un hombre</a:t>
            </a:r>
          </a:p>
          <a:p>
            <a:pPr marL="174708" indent="-174708">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Ella: pronombre para una mujer</a:t>
            </a:r>
          </a:p>
          <a:p>
            <a:pPr marL="174708" indent="-174708">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Elle: pronombre para una persona no binaria </a:t>
            </a:r>
          </a:p>
          <a:p>
            <a:pPr marL="174708" indent="-174708">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Estereotipo: cosas que las personas dicen sobre un grupo y que no todas son ciertas o verdaderas.</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Esto no es verdad. Algunas parejas se turnan para pagar por las citas. Otras se dividen el costo de la cita. No es justo siempre esperar que el hombre pague por una cita.</a:t>
            </a:r>
          </a:p>
          <a:p>
            <a:endParaRPr lang="en-US" i="1" baseline="0" dirty="0"/>
          </a:p>
          <a:p>
            <a:r>
              <a:rPr lang="es-MX" sz="1200" b="0" i="1" strike="noStrike" cap="none" spc="0" baseline="0" dirty="0">
                <a:solidFill>
                  <a:srgbClr val="000000"/>
                </a:solidFill>
                <a:effectLst/>
                <a:latin typeface="Calibri"/>
                <a:ea typeface="Calibri"/>
                <a:cs typeface="Calibri"/>
              </a:rPr>
              <a:t>Además, en algunas relaciones, ¡no hay hombre! Si mujeres y personas no binarias salen a citas con otras mujeres o personas no binarias, tendrán que ponerse de acuerdo en quién pagará por la cita.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3405171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mujeres deben de cocinar y hacer toda la limpieza en una relación. . ¿Es verdad o falso? Muestren un pulgar hacia arriba para “Verdad” o un pulgar hacia abajo para “Falso”.</a:t>
            </a:r>
          </a:p>
          <a:p>
            <a:endParaRPr lang="es-MX" sz="1200" b="0" i="1" strike="noStrike" cap="none" spc="0" baseline="0" dirty="0">
              <a:solidFill>
                <a:srgbClr val="000000"/>
              </a:solidFill>
              <a:effectLst/>
              <a:latin typeface="Calibri"/>
              <a:ea typeface="Calibri"/>
              <a:cs typeface="Calibri"/>
            </a:endParaRPr>
          </a:p>
          <a:p>
            <a:endParaRPr lang="en-US" i="1"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Después de que el grupo opine, pase a la siguiente diapositiva.</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3930530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¡Claro que no! Esto es un estereotipo de género. No es justo esperar que las mujeres siempre cocinen y hagan toda la limpieza en una relación. Las dos personas necesitan trabajar juntas para hacer las comidas y mantener todo limpio.</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3836910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mujeres deben escuchar a los hombres en una relación. El hombre es el jefe. . ¿Es verdad o falso? Muestren un pulgar hacia arriba para “Verdad” o un pulgar hacia abajo para “Falso”.</a:t>
            </a:r>
          </a:p>
          <a:p>
            <a:endParaRPr lang="es-MX" sz="1200" b="0" i="1" strike="noStrike" cap="none" spc="0" baseline="0" dirty="0">
              <a:solidFill>
                <a:srgbClr val="000000"/>
              </a:solidFill>
              <a:effectLst/>
              <a:latin typeface="Calibri"/>
              <a:ea typeface="Calibri"/>
              <a:cs typeface="Calibri"/>
            </a:endParaRPr>
          </a:p>
          <a:p>
            <a:endParaRPr lang="en-US" i="1"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Después de que el grupo opine, pase a la siguiente diapositiva.</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2017516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Nadie es jefe en una relación sana. Las dos personas deben escucharse y tomar decisiones juntas.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3122424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Está bien que los hombres salgan a citas con muchas personas, pero no está bien que las mujeres salgan a citas con muchas personas. . ¿Es verdad o falso? Muestren un pulgar hacia arriba para “Verdad” o un pulgar hacia abajo para “Falso”.</a:t>
            </a:r>
          </a:p>
          <a:p>
            <a:endParaRPr lang="es-MX" sz="1200" b="0" i="1" strike="noStrike" cap="none" spc="0" baseline="0" dirty="0">
              <a:solidFill>
                <a:srgbClr val="000000"/>
              </a:solidFill>
              <a:effectLst/>
              <a:latin typeface="Calibri"/>
              <a:ea typeface="Calibri"/>
              <a:cs typeface="Calibri"/>
            </a:endParaRPr>
          </a:p>
          <a:p>
            <a:endParaRPr lang="en-US" i="1"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Después de que el grupo opine, pase a la siguiente diapositiva.</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1835773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es un estereotipo de género! Cada persona puede decidir si quiere salir con muchas personas. Salir con muchas personas, o casi no salir, está bien para hombres, mujeres y personas no binarias.</a:t>
            </a:r>
            <a:endParaRPr lang="en-US" b="0" i="1"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3213402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Hagamos una más. Solo el hombre puede cortar el césped. . ¿Es verdad o falso? Muestren un pulgar hacia arriba para “Verdad” o un pulgar hacia abajo para “Falso”.</a:t>
            </a:r>
          </a:p>
          <a:p>
            <a:r>
              <a:rPr lang="es-MX" sz="1200" b="0" i="1" strike="noStrike" cap="none" spc="0" baseline="0" dirty="0">
                <a:solidFill>
                  <a:srgbClr val="000000"/>
                </a:solidFill>
                <a:effectLst/>
                <a:latin typeface="Calibri"/>
                <a:ea typeface="Calibri"/>
                <a:cs typeface="Calibri"/>
              </a:rPr>
              <a:t>.</a:t>
            </a:r>
          </a:p>
          <a:p>
            <a:endParaRPr lang="en-US" i="1"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Después de que el grupo opine, pase a la siguiente diapositiva.</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3687048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¡Nop, eso es un estereotipo de género! Personas de cualquier género pueden cortar el césped. Si sale a citas con alguien y tiene jardín, deben hablar y decidir juntos quién cortará el césped.</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3292757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¿Son los estereotipos cosas que son verdad sobre un grupo de personas? Muestren un pulgar hacia arriba para un sí o un pulgar hacia abajo para un no.</a:t>
            </a:r>
          </a:p>
          <a:p>
            <a:endParaRPr lang="en-US" i="1"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Los estereotipos son cosas que se escuchan sobre un grupo de personas y que no todas son verdad.</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¿Está bien que los hombres lloren? Muestren un pulgar hacia arriba para un sí o un pulgar hacia abajo para un no. </a:t>
            </a:r>
          </a:p>
          <a:p>
            <a:endParaRPr lang="en-US" i="1"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está bien que las personas de cualquier género, incluidos los hombres, lloren cuando sientan emociones fuertes. El decir que los hombres no deben llorar es un estereotipo de género. No es verdad.</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41</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¿Está bien hacer comentarios indecorosos o gritarles cosas a una mujer que camina por la calle? Muestren un pulgar hacia arriba para un sí o un pulgar hacia abajo para un no. </a:t>
            </a:r>
          </a:p>
          <a:p>
            <a:endParaRPr lang="en-US" i="1"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Esto no está bien. Esto hace que una mujer se sienta en mucho peligro.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42</a:t>
            </a:fld>
            <a:endParaRPr lang="en-US"/>
          </a:p>
        </p:txBody>
      </p:sp>
    </p:spTree>
    <p:extLst>
      <p:ext uri="{BB962C8B-B14F-4D97-AF65-F5344CB8AC3E}">
        <p14:creationId xmlns:p14="http://schemas.microsoft.com/office/powerpoint/2010/main" val="2283010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43</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pPr lvl="0"/>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44</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45</a:t>
            </a:fld>
            <a:endParaRPr lang="en-US"/>
          </a:p>
        </p:txBody>
      </p:sp>
    </p:spTree>
    <p:extLst>
      <p:ext uri="{BB962C8B-B14F-4D97-AF65-F5344CB8AC3E}">
        <p14:creationId xmlns:p14="http://schemas.microsoft.com/office/powerpoint/2010/main" val="3492153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46</a:t>
            </a:fld>
            <a:endParaRPr lang="en-US"/>
          </a:p>
        </p:txBody>
      </p:sp>
    </p:spTree>
    <p:extLst>
      <p:ext uri="{BB962C8B-B14F-4D97-AF65-F5344CB8AC3E}">
        <p14:creationId xmlns:p14="http://schemas.microsoft.com/office/powerpoint/2010/main" val="349223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semana pasada, hablamos sobre género. Comenzaremos la clase de hoy repasando género y pronombres. Dijimos que una manera en que las personas nos indican quiénes son es a través del género. El género es cómo alguien nos indica si es un hombre, una mujer o una persona no binaria. Recuerden: “no binario” significa que alguien no es hombre ni mujer. Algunas personas no binarias dicen que son entre hombre y mujer, y otros dicen que son ambos, hombre y mujer.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52502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ustedes pueden decirnos cuál es su género. Yo no puedo decirles cuál es su género, y sus padres no pueden decirles cuál es su género. Solo ustedes pueden decir a las personas cuál es su género. </a:t>
            </a:r>
            <a:endParaRPr lang="en-US" i="1" dirty="0">
              <a:effectLst/>
            </a:endParaRPr>
          </a:p>
          <a:p>
            <a:pPr lvl="0"/>
            <a:endParaRPr lang="en-US" i="1" dirty="0"/>
          </a:p>
          <a:p>
            <a:pPr lvl="0"/>
            <a:r>
              <a:rPr lang="es-MX" sz="1200" b="0" i="1" strike="noStrike" cap="none" spc="0" baseline="0" dirty="0">
                <a:solidFill>
                  <a:srgbClr val="000000"/>
                </a:solidFill>
                <a:effectLst/>
                <a:latin typeface="Calibri"/>
                <a:ea typeface="Calibri"/>
                <a:cs typeface="Calibri"/>
              </a:rPr>
              <a:t>¿Alguien desea levantar su mano y compartir cuál es su género?</a:t>
            </a:r>
          </a:p>
          <a:p>
            <a:pPr lvl="0"/>
            <a:endParaRPr lang="en-US" i="1" baseline="0" dirty="0">
              <a:effectLst/>
            </a:endParaRPr>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aliente al grupo a compartir su género, si desea hacerlo.</a:t>
            </a:r>
          </a:p>
          <a:p>
            <a:pPr lvl="0"/>
            <a:endParaRPr lang="en-US" i="1" dirty="0">
              <a:effectLst/>
            </a:endParaRPr>
          </a:p>
          <a:p>
            <a:pPr defTabSz="931774">
              <a:defRPr/>
            </a:pPr>
            <a:r>
              <a:rPr lang="en-US" dirty="0"/>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252464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 semana pasada, también hablamos sobre pronombres.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Los pronombres son palabras que se usan para indicar a otras personas cuál es su género.</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Las personas usan pronombres cuando hablan de ustedes.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El pronombre para hombres es “él”.</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El pronombre para mujeres es “ella”.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El pronombre para personas no binarias es “elle”. </a:t>
            </a: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351356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desea levantar su mano y compartir cuál es su pronombre?</a:t>
            </a:r>
          </a:p>
          <a:p>
            <a:pPr lvl="0"/>
            <a:endParaRPr lang="en-US" dirty="0">
              <a:effectLst/>
            </a:endParaRPr>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aliente al grupo a compartir su pronombre, si desea hacerlo.</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2505367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si no saben cuál es el género de alguien, una manera respetuosa de averiguar es preguntar cuáles pronombres usa. Pueden preguntar: “¿Cuáles son sus pronombres?”. </a:t>
            </a:r>
          </a:p>
          <a:p>
            <a:pPr lvl="0"/>
            <a:endParaRPr lang="en-US" i="1" dirty="0"/>
          </a:p>
          <a:p>
            <a:r>
              <a:rPr lang="es-MX" sz="1200" b="0" i="1" strike="noStrike" cap="none" spc="0" baseline="0" dirty="0">
                <a:solidFill>
                  <a:srgbClr val="000000"/>
                </a:solidFill>
                <a:effectLst/>
                <a:latin typeface="Calibri"/>
                <a:ea typeface="Calibri"/>
                <a:cs typeface="Calibri"/>
              </a:rPr>
              <a:t>Algunas veces, las personas quizás pregunten su pronombre. También puede presentarse con sus pronombres para indicar a las personas cuál es su género. Levanten la mano si les gustaría practicar presentarse con su nombre y pronombre.</a:t>
            </a:r>
          </a:p>
          <a:p>
            <a:endParaRPr lang="en-US" i="1" baseline="0" dirty="0"/>
          </a:p>
          <a:p>
            <a:pPr defTabSz="931774">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aliente al grupo a que se presenten con sus nombres y pronombres, si les gustaría.</a:t>
            </a:r>
          </a:p>
          <a:p>
            <a:pPr lvl="0"/>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254660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1.png"/><Relationship Id="rId4" Type="http://schemas.openxmlformats.org/officeDocument/2006/relationships/image" Target="../media/image37.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1.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4.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1.png"/><Relationship Id="rId4" Type="http://schemas.openxmlformats.org/officeDocument/2006/relationships/image" Target="../media/image37.pn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1.png"/><Relationship Id="rId4" Type="http://schemas.openxmlformats.org/officeDocument/2006/relationships/image" Target="../media/image37.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1.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0.png"/><Relationship Id="rId27" Type="http://schemas.openxmlformats.org/officeDocument/2006/relationships/image" Target="../media/image35.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5.png"/><Relationship Id="rId7"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2.png"/><Relationship Id="rId7"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44.png"/><Relationship Id="rId4" Type="http://schemas.openxmlformats.org/officeDocument/2006/relationships/image" Target="../media/image77.png"/><Relationship Id="rId9"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3.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8.pn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8.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jpeg"/></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4.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1026" name="Picture 2" descr="2a35e9a4-18db-4f73-9aa0-008ebca55d39@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6" name="TextBox 5">
            <a:extLst>
              <a:ext uri="{FF2B5EF4-FFF2-40B4-BE49-F238E27FC236}">
                <a16:creationId xmlns:a16="http://schemas.microsoft.com/office/drawing/2014/main" id="{4403B725-6C37-6F8F-61C0-DCFF0815DE82}"/>
              </a:ext>
            </a:extLst>
          </p:cNvPr>
          <p:cNvSpPr txBox="1"/>
          <p:nvPr/>
        </p:nvSpPr>
        <p:spPr>
          <a:xfrm>
            <a:off x="1943793" y="44657"/>
            <a:ext cx="6940434" cy="646331"/>
          </a:xfrm>
          <a:prstGeom prst="rect">
            <a:avLst/>
          </a:prstGeom>
          <a:solidFill>
            <a:schemeClr val="bg1"/>
          </a:solidFill>
        </p:spPr>
        <p:txBody>
          <a:bodyPr wrap="square" rtlCol="0">
            <a:spAutoFit/>
          </a:bodyPr>
          <a:lstStyle/>
          <a:p>
            <a:r>
              <a:rPr lang="es-MX" sz="3600" b="1" dirty="0">
                <a:latin typeface="Marvin Round" panose="02000000000000000000" pitchFamily="2" charset="0"/>
              </a:rPr>
              <a:t>MIS DERECHOS, MI VIDA</a:t>
            </a:r>
          </a:p>
        </p:txBody>
      </p:sp>
      <p:sp>
        <p:nvSpPr>
          <p:cNvPr id="7" name="TextBox 6">
            <a:extLst>
              <a:ext uri="{FF2B5EF4-FFF2-40B4-BE49-F238E27FC236}">
                <a16:creationId xmlns:a16="http://schemas.microsoft.com/office/drawing/2014/main" id="{B8A62BFD-F957-7AF8-7A7A-890B4A8092E9}"/>
              </a:ext>
            </a:extLst>
          </p:cNvPr>
          <p:cNvSpPr txBox="1"/>
          <p:nvPr/>
        </p:nvSpPr>
        <p:spPr>
          <a:xfrm>
            <a:off x="749809" y="1965960"/>
            <a:ext cx="5214574" cy="2308324"/>
          </a:xfrm>
          <a:prstGeom prst="rect">
            <a:avLst/>
          </a:prstGeom>
          <a:solidFill>
            <a:schemeClr val="bg1"/>
          </a:solidFill>
        </p:spPr>
        <p:txBody>
          <a:bodyPr wrap="square" rtlCol="0">
            <a:spAutoFit/>
          </a:bodyPr>
          <a:lstStyle/>
          <a:p>
            <a:r>
              <a:rPr lang="es-MX" sz="7200" b="1" dirty="0">
                <a:latin typeface="PraterBlockPro" panose="020B0504010101020102" pitchFamily="34" charset="77"/>
                <a:cs typeface="PraterBlockPro" panose="020B0504010101020102" pitchFamily="34" charset="77"/>
              </a:rPr>
              <a:t>Estereotipos de género</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448120" cy="6858000"/>
            <a:chOff x="0" y="302522"/>
            <a:chExt cx="12448120"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522"/>
              <a:ext cx="12166314" cy="6858000"/>
            </a:xfrm>
            <a:prstGeom prst="rect">
              <a:avLst/>
            </a:prstGeom>
          </p:spPr>
        </p:pic>
        <p:sp>
          <p:nvSpPr>
            <p:cNvPr id="9" name="TextBox 8"/>
            <p:cNvSpPr txBox="1"/>
            <p:nvPr/>
          </p:nvSpPr>
          <p:spPr>
            <a:xfrm>
              <a:off x="8902119" y="1097875"/>
              <a:ext cx="3546001"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Repaso de </a:t>
              </a:r>
            </a:p>
            <a:p>
              <a:pPr algn="ctr"/>
              <a:r>
                <a:rPr lang="es-MX" sz="2800" b="0" i="0" strike="noStrike" cap="none" spc="0" baseline="0" dirty="0">
                  <a:solidFill>
                    <a:srgbClr val="000000"/>
                  </a:solidFill>
                  <a:effectLst/>
                  <a:latin typeface="Tahoma"/>
                  <a:ea typeface="Tahoma"/>
                  <a:cs typeface="Tahoma"/>
                </a:rPr>
                <a:t>género y pronombres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805018" y="246629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Estereotipos de 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628600" y="4783275"/>
              <a:ext cx="5104030"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Los estereotipos de género y la seguridad</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360637" y="380448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6736233" y="668118"/>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736232" y="1273807"/>
              <a:ext cx="1403545" cy="461665"/>
            </a:xfrm>
            <a:prstGeom prst="rect">
              <a:avLst/>
            </a:prstGeom>
            <a:noFill/>
            <a:ln w="38100">
              <a:solidFill>
                <a:schemeClr val="tx1"/>
              </a:solidFill>
            </a:ln>
          </p:spPr>
          <p:txBody>
            <a:bodyPr wrap="square" rtlCol="0">
              <a:spAutoFit/>
            </a:bodyPr>
            <a:lstStyle/>
            <a:p>
              <a:r>
                <a:rPr lang="es-MX" sz="2400" b="1" i="0" strike="noStrike" cap="none" spc="0" baseline="0" dirty="0">
                  <a:solidFill>
                    <a:srgbClr val="000000"/>
                  </a:solidFill>
                  <a:effectLst/>
                  <a:latin typeface="Tahoma"/>
                  <a:ea typeface="Tahoma"/>
                  <a:cs typeface="Tahoma"/>
                </a:rPr>
                <a:t>Hombre</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6736233" y="1860603"/>
              <a:ext cx="1913600"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No binario </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18" name="Picture 2" descr="780d64e9-6b9b-4667-9707-bd697435b62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54948" y="1891899"/>
              <a:ext cx="2811477" cy="158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stretch>
              <a:fillRect/>
            </a:stretch>
          </p:blipFill>
          <p:spPr>
            <a:xfrm>
              <a:off x="2374035" y="3356829"/>
              <a:ext cx="1694056" cy="1186374"/>
            </a:xfrm>
            <a:prstGeom prst="rect">
              <a:avLst/>
            </a:prstGeom>
          </p:spPr>
        </p:pic>
        <p:pic>
          <p:nvPicPr>
            <p:cNvPr id="20" name="Picture 2" descr="236c5e1d-6c16-4955-b50c-f02c146c70aa@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47572" y="4627871"/>
              <a:ext cx="1826228" cy="1029609"/>
            </a:xfrm>
            <a:prstGeom prst="rect">
              <a:avLst/>
            </a:prstGeom>
            <a:noFill/>
            <a:ln w="76200">
              <a:solidFill>
                <a:srgbClr val="000000"/>
              </a:solidFill>
              <a:miter lim="800000"/>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389742" y="5563801"/>
              <a:ext cx="3424393" cy="686027"/>
              <a:chOff x="1644447" y="3491605"/>
              <a:chExt cx="8710599" cy="1655058"/>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rcRect t="4183" r="67947" b="43399"/>
              <a:stretch>
                <a:fillRect/>
              </a:stretch>
            </p:blipFill>
            <p:spPr>
              <a:xfrm>
                <a:off x="1644447" y="3491605"/>
                <a:ext cx="1780286" cy="1641138"/>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7"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200" b="1" i="0" strike="noStrike" cap="none" spc="0" baseline="0">
                    <a:solidFill>
                      <a:srgbClr val="000000"/>
                    </a:solidFill>
                    <a:effectLst/>
                    <a:latin typeface="Tahoma"/>
                    <a:ea typeface="Tahoma"/>
                    <a:cs typeface="Tahoma"/>
                  </a:rPr>
                  <a:t>Falso</a:t>
                </a:r>
                <a:endParaRPr lang="en-US" sz="1200" b="1">
                  <a:latin typeface="Tahoma" panose="020B0604030504040204" pitchFamily="34" charset="0"/>
                  <a:ea typeface="Tahoma" panose="020B0604030504040204" pitchFamily="34" charset="0"/>
                  <a:cs typeface="Tahoma" panose="020B0604030504040204" pitchFamily="34" charset="0"/>
                </a:endParaRPr>
              </a:p>
            </p:txBody>
          </p:sp>
        </p:grpSp>
      </p:grpSp>
      <p:pic>
        <p:nvPicPr>
          <p:cNvPr id="28" name="Picture 27"/>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03310" y="941349"/>
            <a:ext cx="1452282" cy="1246094"/>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30"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1" name="TextBox 30">
            <a:extLst>
              <a:ext uri="{FF2B5EF4-FFF2-40B4-BE49-F238E27FC236}">
                <a16:creationId xmlns:a16="http://schemas.microsoft.com/office/drawing/2014/main" id="{ED6EB28E-2A88-765F-5DB6-6B001AE90724}"/>
              </a:ext>
            </a:extLst>
          </p:cNvPr>
          <p:cNvSpPr txBox="1"/>
          <p:nvPr/>
        </p:nvSpPr>
        <p:spPr>
          <a:xfrm>
            <a:off x="9746190" y="5154683"/>
            <a:ext cx="2527382"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Juego</a:t>
            </a:r>
            <a:r>
              <a:rPr lang="en-US" sz="2800" b="0" i="0" strike="noStrike" cap="none" spc="0" baseline="0" dirty="0">
                <a:effectLst/>
                <a:latin typeface="Tahoma" panose="020B0604030504040204" pitchFamily="34" charset="0"/>
                <a:ea typeface="Tahoma" panose="020B0604030504040204" pitchFamily="34" charset="0"/>
                <a:cs typeface="Tahoma" panose="020B0604030504040204" pitchFamily="34" charset="0"/>
              </a:rPr>
              <a:t> d</a:t>
            </a:r>
            <a:r>
              <a:rPr lang="es-MX" sz="2800" dirty="0">
                <a:solidFill>
                  <a:srgbClr val="000000"/>
                </a:solidFill>
                <a:latin typeface="Tahoma"/>
                <a:ea typeface="Tahoma"/>
                <a:cs typeface="Tahoma"/>
              </a:rPr>
              <a:t>e e</a:t>
            </a:r>
            <a:r>
              <a:rPr lang="es-MX" sz="2800" b="0" i="0" strike="noStrike" cap="none" spc="0" baseline="0" dirty="0">
                <a:solidFill>
                  <a:srgbClr val="000000"/>
                </a:solidFill>
                <a:effectLst/>
                <a:latin typeface="Tahoma"/>
                <a:ea typeface="Tahoma"/>
                <a:cs typeface="Tahoma"/>
              </a:rPr>
              <a:t>stereotipos </a:t>
            </a:r>
          </a:p>
        </p:txBody>
      </p:sp>
      <p:sp>
        <p:nvSpPr>
          <p:cNvPr id="33" name="Title 1">
            <a:extLst>
              <a:ext uri="{FF2B5EF4-FFF2-40B4-BE49-F238E27FC236}">
                <a16:creationId xmlns:a16="http://schemas.microsoft.com/office/drawing/2014/main" id="{6F4B794E-8528-E053-846E-9325CFEDE199}"/>
              </a:ext>
            </a:extLst>
          </p:cNvPr>
          <p:cNvSpPr txBox="1"/>
          <p:nvPr/>
        </p:nvSpPr>
        <p:spPr>
          <a:xfrm>
            <a:off x="7101610" y="5416817"/>
            <a:ext cx="835845" cy="454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i="0" strike="noStrike" cap="none" spc="0" baseline="0" dirty="0">
                <a:solidFill>
                  <a:srgbClr val="000000"/>
                </a:solidFill>
                <a:effectLst/>
                <a:latin typeface="Tahoma"/>
                <a:ea typeface="Tahoma"/>
                <a:cs typeface="Tahoma"/>
              </a:rPr>
              <a:t>Verdad</a:t>
            </a:r>
            <a:endPar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4" name="TextBox 53">
            <a:extLst>
              <a:ext uri="{FF2B5EF4-FFF2-40B4-BE49-F238E27FC236}">
                <a16:creationId xmlns:a16="http://schemas.microsoft.com/office/drawing/2014/main" id="{4A321EA2-0FD0-CB44-8D67-72F17D1962E1}"/>
              </a:ext>
            </a:extLst>
          </p:cNvPr>
          <p:cNvSpPr txBox="1"/>
          <p:nvPr/>
        </p:nvSpPr>
        <p:spPr>
          <a:xfrm>
            <a:off x="1908389" y="151166"/>
            <a:ext cx="4720586" cy="646331"/>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spTree>
    <p:extLst>
      <p:ext uri="{BB962C8B-B14F-4D97-AF65-F5344CB8AC3E}">
        <p14:creationId xmlns:p14="http://schemas.microsoft.com/office/powerpoint/2010/main" val="16942208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429" y="-174990"/>
            <a:ext cx="4501395" cy="1325563"/>
          </a:xfrm>
        </p:spPr>
        <p:txBody>
          <a:bodyPr>
            <a:normAutofit/>
          </a:bodyPr>
          <a:lstStyle/>
          <a:p>
            <a:r>
              <a:rPr lang="es-MX" sz="5400" b="1" i="0" strike="noStrike" cap="none" spc="0" baseline="0">
                <a:solidFill>
                  <a:srgbClr val="000000"/>
                </a:solidFill>
                <a:effectLst/>
                <a:latin typeface="Tahoma"/>
                <a:ea typeface="Tahoma"/>
                <a:cs typeface="Tahoma"/>
              </a:rPr>
              <a:t>Estereotipos</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81973" y="5395409"/>
            <a:ext cx="11783605" cy="1200329"/>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Los estereotipos son cosas que escuchamos sobre un grupo de personas y que no todas son ciertas. </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17796" y="4848340"/>
            <a:ext cx="11592231" cy="779929"/>
          </a:xfrm>
          <a:prstGeom prst="rect">
            <a:avLst/>
          </a:prstGeom>
        </p:spPr>
      </p:pic>
      <p:pic>
        <p:nvPicPr>
          <p:cNvPr id="2050" name="Picture 2" descr="98c1f516-8349-473f-a36c-b9a8fffd3b05@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14513" y="866481"/>
            <a:ext cx="7754348" cy="437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10"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spTree>
    <p:extLst>
      <p:ext uri="{BB962C8B-B14F-4D97-AF65-F5344CB8AC3E}">
        <p14:creationId xmlns:p14="http://schemas.microsoft.com/office/powerpoint/2010/main" val="11418611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80d64e9-6b9b-4667-9707-bd697435b62b@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8020" y="922645"/>
            <a:ext cx="7678348" cy="43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22507" y="-63906"/>
            <a:ext cx="7346986" cy="1325563"/>
          </a:xfrm>
        </p:spPr>
        <p:txBody>
          <a:bodyPr>
            <a:normAutofit fontScale="90000"/>
          </a:bodyPr>
          <a:lstStyle/>
          <a:p>
            <a:r>
              <a:rPr lang="es-MX" sz="5200" b="1" i="0" strike="noStrike" cap="none" spc="0" baseline="0">
                <a:solidFill>
                  <a:srgbClr val="000000"/>
                </a:solidFill>
                <a:effectLst/>
                <a:latin typeface="Tahoma"/>
                <a:ea typeface="Tahoma"/>
                <a:cs typeface="Tahoma"/>
              </a:rPr>
              <a:t>Estereotipos de género</a:t>
            </a:r>
            <a:endParaRPr lang="en-US" sz="5200" b="1">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br>
              <a:rPr lang="en-US"/>
            </a:br>
            <a:endParaRPr lang="en-US"/>
          </a:p>
        </p:txBody>
      </p:sp>
      <p:sp>
        <p:nvSpPr>
          <p:cNvPr id="7" name="TextBox 6"/>
          <p:cNvSpPr txBox="1"/>
          <p:nvPr/>
        </p:nvSpPr>
        <p:spPr>
          <a:xfrm>
            <a:off x="322109" y="5317268"/>
            <a:ext cx="11547782" cy="1077218"/>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Los estereotipos de género son cosas que escuchamos sobre hombres y mujeres y que no todas son </a:t>
            </a:r>
            <a:r>
              <a:rPr lang="es-MX" sz="3200" b="1" dirty="0">
                <a:solidFill>
                  <a:srgbClr val="000000"/>
                </a:solidFill>
                <a:latin typeface="Tahoma"/>
                <a:ea typeface="Tahoma"/>
                <a:cs typeface="Tahoma"/>
              </a:rPr>
              <a:t>ciertas</a:t>
            </a:r>
            <a:r>
              <a:rPr lang="es-MX" sz="3200" b="1" i="0" strike="noStrike" cap="none" spc="0" baseline="0" dirty="0">
                <a:solidFill>
                  <a:srgbClr val="000000"/>
                </a:solidFill>
                <a:effectLst/>
                <a:latin typeface="Tahoma"/>
                <a:ea typeface="Tahoma"/>
                <a:cs typeface="Tahoma"/>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406056" y="4820688"/>
            <a:ext cx="11592231" cy="779929"/>
          </a:xfrm>
          <a:prstGeom prst="rect">
            <a:avLst/>
          </a:prstGeom>
        </p:spPr>
      </p:pic>
      <p:sp>
        <p:nvSpPr>
          <p:cNvPr id="11"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28567013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488" y="287472"/>
            <a:ext cx="7522030" cy="1325563"/>
          </a:xfrm>
        </p:spPr>
        <p:txBody>
          <a:bodyPr>
            <a:normAutofit/>
          </a:bodyPr>
          <a:lstStyle/>
          <a:p>
            <a:pPr algn="ctr"/>
            <a:r>
              <a:rPr lang="es-MX" sz="4400" b="1" i="0" strike="noStrike" cap="none" spc="0" baseline="0">
                <a:solidFill>
                  <a:srgbClr val="000000"/>
                </a:solidFill>
                <a:effectLst/>
                <a:latin typeface="Tahoma"/>
                <a:ea typeface="Tahoma"/>
                <a:cs typeface="Tahoma"/>
              </a:rPr>
              <a:t>El género y los niños: </a:t>
            </a:r>
            <a:br>
              <a:rPr sz="4400"/>
            </a:br>
            <a:r>
              <a:rPr lang="es-MX" sz="4400" b="1" i="0" strike="noStrike" cap="none" spc="0" baseline="0">
                <a:solidFill>
                  <a:srgbClr val="000000"/>
                </a:solidFill>
                <a:effectLst/>
                <a:latin typeface="Tahoma"/>
                <a:ea typeface="Tahoma"/>
                <a:cs typeface="Tahoma"/>
              </a:rPr>
              <a:t>Lo que escuchamos</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5122" name="Picture 2" descr="b85c4525-9590-4733-9ec3-de99030a3592@namprd16"/>
          <p:cNvPicPr>
            <a:picLocks noChangeAspect="1" noChangeArrowheads="1"/>
          </p:cNvPicPr>
          <p:nvPr/>
        </p:nvPicPr>
        <p:blipFill>
          <a:blip r:embed="rId4">
            <a:extLst>
              <a:ext uri="{28A0092B-C50C-407E-A947-70E740481C1C}">
                <a14:useLocalDpi xmlns:a14="http://schemas.microsoft.com/office/drawing/2010/main" val="0"/>
              </a:ext>
            </a:extLst>
          </a:blip>
          <a:srcRect r="41487"/>
          <a:stretch>
            <a:fillRect/>
          </a:stretch>
        </p:blipFill>
        <p:spPr bwMode="auto">
          <a:xfrm>
            <a:off x="300940" y="2489723"/>
            <a:ext cx="4310249" cy="415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b85c4525-9590-4733-9ec3-de99030a3592@namprd16"/>
          <p:cNvPicPr>
            <a:picLocks noChangeAspect="1" noChangeArrowheads="1"/>
          </p:cNvPicPr>
          <p:nvPr/>
        </p:nvPicPr>
        <p:blipFill>
          <a:blip r:embed="rId4">
            <a:extLst>
              <a:ext uri="{28A0092B-C50C-407E-A947-70E740481C1C}">
                <a14:useLocalDpi xmlns:a14="http://schemas.microsoft.com/office/drawing/2010/main" val="0"/>
              </a:ext>
            </a:extLst>
          </a:blip>
          <a:srcRect l="59754"/>
          <a:stretch>
            <a:fillRect/>
          </a:stretch>
        </p:blipFill>
        <p:spPr bwMode="auto">
          <a:xfrm>
            <a:off x="8904078" y="2347768"/>
            <a:ext cx="2964629" cy="415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078eb389-216d-415f-be3c-5539fbab61ca@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86912" y="2765481"/>
            <a:ext cx="6303264" cy="38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50223" y="1904895"/>
            <a:ext cx="3148149" cy="579120"/>
          </a:xfrm>
          <a:prstGeom prst="rect">
            <a:avLst/>
          </a:prstGeom>
          <a:noFill/>
        </p:spPr>
        <p:txBody>
          <a:bodyPr wrap="square" rtlCol="0">
            <a:spAutoFit/>
          </a:bodyPr>
          <a:lstStyle/>
          <a:p>
            <a:r>
              <a:rPr lang="es-MX" sz="3200" b="1" i="0" strike="noStrike" cap="none" spc="0" baseline="0">
                <a:solidFill>
                  <a:srgbClr val="000000"/>
                </a:solidFill>
                <a:effectLst/>
                <a:latin typeface="Tahoma"/>
                <a:ea typeface="Tahoma"/>
                <a:cs typeface="Tahoma"/>
              </a:rPr>
              <a:t>“para niños”</a:t>
            </a:r>
            <a:endParaRPr lang="en-US" sz="3200" b="1">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275471" y="1969609"/>
            <a:ext cx="3148149" cy="579120"/>
          </a:xfrm>
          <a:prstGeom prst="rect">
            <a:avLst/>
          </a:prstGeom>
          <a:noFill/>
        </p:spPr>
        <p:txBody>
          <a:bodyPr wrap="square" rtlCol="0">
            <a:spAutoFit/>
          </a:bodyPr>
          <a:lstStyle/>
          <a:p>
            <a:r>
              <a:rPr lang="es-MX" sz="3200" b="1" i="0" strike="noStrike" cap="none" spc="0" baseline="0">
                <a:solidFill>
                  <a:srgbClr val="000000"/>
                </a:solidFill>
                <a:effectLst/>
                <a:latin typeface="Tahoma"/>
                <a:ea typeface="Tahoma"/>
                <a:cs typeface="Tahoma"/>
              </a:rPr>
              <a:t>“para niñas”</a:t>
            </a:r>
            <a:endParaRPr lang="en-US" sz="3200" b="1">
              <a:latin typeface="Tahoma" panose="020B0604030504040204" pitchFamily="34" charset="0"/>
              <a:ea typeface="Tahoma" panose="020B0604030504040204" pitchFamily="34" charset="0"/>
              <a:cs typeface="Tahoma" panose="020B0604030504040204" pitchFamily="34" charset="0"/>
            </a:endParaRPr>
          </a:p>
        </p:txBody>
      </p:sp>
      <p:sp>
        <p:nvSpPr>
          <p:cNvPr id="14"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8775720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058" y="298920"/>
            <a:ext cx="6526082" cy="1325563"/>
          </a:xfrm>
        </p:spPr>
        <p:txBody>
          <a:bodyPr>
            <a:normAutofit/>
          </a:bodyPr>
          <a:lstStyle/>
          <a:p>
            <a:r>
              <a:rPr lang="es-MX" sz="4400" b="1" i="0" strike="noStrike" cap="none" spc="0" baseline="0" dirty="0">
                <a:solidFill>
                  <a:srgbClr val="000000"/>
                </a:solidFill>
                <a:effectLst/>
                <a:latin typeface="Tahoma"/>
                <a:ea typeface="Tahoma"/>
                <a:cs typeface="Tahoma"/>
              </a:rPr>
              <a:t>El género y los niños: </a:t>
            </a:r>
            <a:br>
              <a:rPr lang="es-MX" sz="4400" b="1" i="0" strike="noStrike" cap="none" spc="0" baseline="0" dirty="0">
                <a:solidFill>
                  <a:srgbClr val="000000"/>
                </a:solidFill>
                <a:effectLst/>
                <a:latin typeface="Tahoma"/>
                <a:ea typeface="Tahoma"/>
                <a:cs typeface="Tahoma"/>
              </a:rPr>
            </a:br>
            <a:r>
              <a:rPr lang="es-MX" sz="4400" b="1" i="0" strike="noStrike" cap="none" spc="0" baseline="0" dirty="0">
                <a:solidFill>
                  <a:srgbClr val="000000"/>
                </a:solidFill>
                <a:effectLst/>
                <a:latin typeface="Tahoma"/>
                <a:ea typeface="Tahoma"/>
                <a:cs typeface="Tahoma"/>
              </a:rPr>
              <a:t>       La verdad</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4098" name="Picture 2" descr="b92018b1-4351-4e5a-94da-5b0afbedb18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19911" y="1332476"/>
            <a:ext cx="7242048" cy="42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b85c4525-9590-4733-9ec3-de99030a3592@namprd16"/>
          <p:cNvPicPr>
            <a:picLocks noChangeAspect="1" noChangeArrowheads="1"/>
          </p:cNvPicPr>
          <p:nvPr/>
        </p:nvPicPr>
        <p:blipFill>
          <a:blip r:embed="rId5">
            <a:extLst>
              <a:ext uri="{28A0092B-C50C-407E-A947-70E740481C1C}">
                <a14:useLocalDpi xmlns:a14="http://schemas.microsoft.com/office/drawing/2010/main" val="0"/>
              </a:ext>
            </a:extLst>
          </a:blip>
          <a:srcRect r="41487"/>
          <a:stretch>
            <a:fillRect/>
          </a:stretch>
        </p:blipFill>
        <p:spPr bwMode="auto">
          <a:xfrm>
            <a:off x="8044819" y="2064826"/>
            <a:ext cx="3976493" cy="383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b85c4525-9590-4733-9ec3-de99030a3592@namprd16"/>
          <p:cNvPicPr>
            <a:picLocks noChangeAspect="1" noChangeArrowheads="1"/>
          </p:cNvPicPr>
          <p:nvPr/>
        </p:nvPicPr>
        <p:blipFill>
          <a:blip r:embed="rId5">
            <a:extLst>
              <a:ext uri="{28A0092B-C50C-407E-A947-70E740481C1C}">
                <a14:useLocalDpi xmlns:a14="http://schemas.microsoft.com/office/drawing/2010/main" val="0"/>
              </a:ext>
            </a:extLst>
          </a:blip>
          <a:srcRect l="59754"/>
          <a:stretch>
            <a:fillRect/>
          </a:stretch>
        </p:blipFill>
        <p:spPr bwMode="auto">
          <a:xfrm>
            <a:off x="233598" y="1121796"/>
            <a:ext cx="3687780" cy="516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2023Programa de Servicios de SAFE para Personas con Discapacidades</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17334642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13" y="666753"/>
            <a:ext cx="10312283" cy="1325563"/>
          </a:xfrm>
        </p:spPr>
        <p:txBody>
          <a:bodyPr>
            <a:normAutofit/>
          </a:bodyPr>
          <a:lstStyle/>
          <a:p>
            <a:pPr algn="ctr"/>
            <a:r>
              <a:rPr lang="es-MX" sz="4400" b="1" i="0" strike="noStrike" cap="none" spc="0" baseline="0" dirty="0">
                <a:solidFill>
                  <a:srgbClr val="000000"/>
                </a:solidFill>
                <a:effectLst/>
                <a:latin typeface="Tahoma"/>
                <a:ea typeface="Tahoma"/>
                <a:cs typeface="Tahoma"/>
              </a:rPr>
              <a:t>El género y los cuerpos de mujeres: Lo que escuchamos</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6146" name="Picture 2" descr="87acd17d-c56e-4c6c-b935-e0d4793a6b90@namprd16"/>
          <p:cNvPicPr>
            <a:picLocks noChangeAspect="1" noChangeArrowheads="1"/>
          </p:cNvPicPr>
          <p:nvPr/>
        </p:nvPicPr>
        <p:blipFill>
          <a:blip r:embed="rId4">
            <a:extLst>
              <a:ext uri="{28A0092B-C50C-407E-A947-70E740481C1C}">
                <a14:useLocalDpi xmlns:a14="http://schemas.microsoft.com/office/drawing/2010/main" val="0"/>
              </a:ext>
            </a:extLst>
          </a:blip>
          <a:srcRect b="48675"/>
          <a:stretch>
            <a:fillRect/>
          </a:stretch>
        </p:blipFill>
        <p:spPr bwMode="auto">
          <a:xfrm>
            <a:off x="-901341" y="2069586"/>
            <a:ext cx="11563323" cy="33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87acd17d-c56e-4c6c-b935-e0d4793a6b90@namprd16"/>
          <p:cNvPicPr>
            <a:picLocks noChangeAspect="1" noChangeArrowheads="1"/>
          </p:cNvPicPr>
          <p:nvPr/>
        </p:nvPicPr>
        <p:blipFill>
          <a:blip r:embed="rId4">
            <a:extLst>
              <a:ext uri="{28A0092B-C50C-407E-A947-70E740481C1C}">
                <a14:useLocalDpi xmlns:a14="http://schemas.microsoft.com/office/drawing/2010/main" val="0"/>
              </a:ext>
            </a:extLst>
          </a:blip>
          <a:srcRect t="50964"/>
          <a:stretch>
            <a:fillRect/>
          </a:stretch>
        </p:blipFill>
        <p:spPr bwMode="auto">
          <a:xfrm>
            <a:off x="5246226" y="2314364"/>
            <a:ext cx="11538451" cy="318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35797773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211" y="184383"/>
            <a:ext cx="9878741" cy="1325563"/>
          </a:xfrm>
        </p:spPr>
        <p:txBody>
          <a:bodyPr>
            <a:normAutofit fontScale="90000"/>
          </a:bodyPr>
          <a:lstStyle/>
          <a:p>
            <a:pPr algn="ctr"/>
            <a:r>
              <a:rPr lang="es-MX" sz="4400" b="1" i="0" strike="noStrike" cap="none" spc="0" baseline="0" dirty="0">
                <a:solidFill>
                  <a:srgbClr val="000000"/>
                </a:solidFill>
                <a:effectLst/>
                <a:latin typeface="Tahoma"/>
                <a:ea typeface="Tahoma"/>
                <a:cs typeface="Tahoma"/>
              </a:rPr>
              <a:t>El género y los cuerpos de mujeres: </a:t>
            </a:r>
            <a:br>
              <a:rPr sz="4400" dirty="0"/>
            </a:br>
            <a:r>
              <a:rPr lang="es-MX" sz="4400" b="1" i="0" strike="noStrike" cap="none" spc="0" baseline="0" dirty="0">
                <a:solidFill>
                  <a:srgbClr val="000000"/>
                </a:solidFill>
                <a:effectLst/>
                <a:latin typeface="Tahoma"/>
                <a:ea typeface="Tahoma"/>
                <a:cs typeface="Tahoma"/>
              </a:rPr>
              <a:t>La verdad</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7170" name="Picture 2" descr="1acd3cee-1e5a-43a6-836a-94bb9eaa2420@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3099" y="1509946"/>
            <a:ext cx="9769013" cy="538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3538956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530" y="184383"/>
            <a:ext cx="10515600" cy="1325563"/>
          </a:xfrm>
        </p:spPr>
        <p:txBody>
          <a:bodyPr/>
          <a:lstStyle/>
          <a:p>
            <a:pPr algn="ctr"/>
            <a:r>
              <a:rPr lang="es-MX" sz="4400" b="1" i="0" strike="noStrike" cap="none" spc="0" baseline="0">
                <a:solidFill>
                  <a:srgbClr val="000000"/>
                </a:solidFill>
                <a:effectLst/>
                <a:latin typeface="Tahoma"/>
                <a:ea typeface="Tahoma"/>
                <a:cs typeface="Tahoma"/>
              </a:rPr>
              <a:t>El género y los cuerpos de hombres: </a:t>
            </a:r>
            <a:br>
              <a:rPr sz="4400"/>
            </a:br>
            <a:r>
              <a:rPr lang="es-MX" sz="4400" b="1" i="0" strike="noStrike" cap="none" spc="0" baseline="0">
                <a:solidFill>
                  <a:srgbClr val="000000"/>
                </a:solidFill>
                <a:effectLst/>
                <a:latin typeface="Tahoma"/>
                <a:ea typeface="Tahoma"/>
                <a:cs typeface="Tahoma"/>
              </a:rPr>
              <a:t>Lo que escuchamos</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8194" name="Picture 2" descr="3a1a0c61-ee0f-4623-8ebd-a631a946a694@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97726" y="1354432"/>
            <a:ext cx="10079868" cy="560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31109043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099" y="132131"/>
            <a:ext cx="10515600" cy="1325563"/>
          </a:xfrm>
        </p:spPr>
        <p:txBody>
          <a:bodyPr/>
          <a:lstStyle/>
          <a:p>
            <a:pPr algn="ctr"/>
            <a:r>
              <a:rPr lang="es-MX" sz="4400" b="1" i="0" strike="noStrike" cap="none" spc="0" baseline="0" dirty="0">
                <a:solidFill>
                  <a:srgbClr val="000000"/>
                </a:solidFill>
                <a:effectLst/>
                <a:latin typeface="Tahoma"/>
                <a:ea typeface="Tahoma"/>
                <a:cs typeface="Tahoma"/>
              </a:rPr>
              <a:t>El género y los cuerpos de hombres: </a:t>
            </a:r>
            <a:br>
              <a:rPr sz="4400" dirty="0"/>
            </a:br>
            <a:r>
              <a:rPr lang="es-MX" sz="4400" b="1" i="0" strike="noStrike" cap="none" spc="0" baseline="0" dirty="0">
                <a:solidFill>
                  <a:srgbClr val="000000"/>
                </a:solidFill>
                <a:effectLst/>
                <a:latin typeface="Tahoma"/>
                <a:ea typeface="Tahoma"/>
                <a:cs typeface="Tahoma"/>
              </a:rPr>
              <a:t>La verdad</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9218" name="Picture 2" descr="603e3b1a-548c-4f88-87cc-563ff9c8a999@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01760" y="1417097"/>
            <a:ext cx="9147774" cy="515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15687222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507" y="275002"/>
            <a:ext cx="8010653" cy="1325563"/>
          </a:xfrm>
        </p:spPr>
        <p:txBody>
          <a:bodyPr/>
          <a:lstStyle/>
          <a:p>
            <a:pPr algn="ctr"/>
            <a:r>
              <a:rPr lang="es-MX" sz="4400" b="1" i="0" strike="noStrike" cap="none" spc="0" baseline="0" dirty="0">
                <a:solidFill>
                  <a:srgbClr val="000000"/>
                </a:solidFill>
                <a:effectLst/>
                <a:latin typeface="Tahoma"/>
                <a:ea typeface="Tahoma"/>
                <a:cs typeface="Tahoma"/>
              </a:rPr>
              <a:t>El género y los empleos: </a:t>
            </a:r>
            <a:br>
              <a:rPr lang="es-MX" sz="4400" b="1" i="0" strike="noStrike" cap="none" spc="0" baseline="0" dirty="0">
                <a:solidFill>
                  <a:srgbClr val="000000"/>
                </a:solidFill>
                <a:effectLst/>
                <a:latin typeface="Tahoma"/>
                <a:ea typeface="Tahoma"/>
                <a:cs typeface="Tahoma"/>
              </a:rPr>
            </a:br>
            <a:r>
              <a:rPr lang="es-MX" sz="4400" b="1" i="0" strike="noStrike" cap="none" spc="0" baseline="0" dirty="0">
                <a:solidFill>
                  <a:srgbClr val="000000"/>
                </a:solidFill>
                <a:effectLst/>
                <a:latin typeface="Tahoma"/>
                <a:ea typeface="Tahoma"/>
                <a:cs typeface="Tahoma"/>
              </a:rPr>
              <a:t>Lo que escuchamos</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0242" name="Picture 2" descr="4597afb7-866c-4ff8-b7d0-03616630a48e@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3537" y="990071"/>
            <a:ext cx="9091749" cy="512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785cb228-80f6-4d88-a8b2-ab34ad46a004@namprd16"/>
          <p:cNvPicPr>
            <a:picLocks noChangeAspect="1" noChangeArrowheads="1"/>
          </p:cNvPicPr>
          <p:nvPr/>
        </p:nvPicPr>
        <p:blipFill>
          <a:blip r:embed="rId5">
            <a:extLst>
              <a:ext uri="{28A0092B-C50C-407E-A947-70E740481C1C}">
                <a14:useLocalDpi xmlns:a14="http://schemas.microsoft.com/office/drawing/2010/main" val="0"/>
              </a:ext>
            </a:extLst>
          </a:blip>
          <a:srcRect r="49440"/>
          <a:stretch>
            <a:fillRect/>
          </a:stretch>
        </p:blipFill>
        <p:spPr bwMode="auto">
          <a:xfrm>
            <a:off x="7621430" y="2955689"/>
            <a:ext cx="4570570" cy="50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35633717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35C0F66-EC97-5344-8B89-FAC62AB52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7" name="Picture 16">
            <a:extLst>
              <a:ext uri="{FF2B5EF4-FFF2-40B4-BE49-F238E27FC236}">
                <a16:creationId xmlns:a16="http://schemas.microsoft.com/office/drawing/2014/main" id="{CCABCFC2-3D4E-8F40-A5A2-4F8A746E1A23}"/>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24" name="Picture 23">
            <a:extLst>
              <a:ext uri="{FF2B5EF4-FFF2-40B4-BE49-F238E27FC236}">
                <a16:creationId xmlns:a16="http://schemas.microsoft.com/office/drawing/2014/main" id="{788C7B74-23C2-4A4C-AF82-86197631AE62}"/>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25" name="Picture 24">
            <a:extLst>
              <a:ext uri="{FF2B5EF4-FFF2-40B4-BE49-F238E27FC236}">
                <a16:creationId xmlns:a16="http://schemas.microsoft.com/office/drawing/2014/main" id="{FA49159A-7144-C949-A87D-04902D22671F}"/>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26" name="Picture 25">
            <a:extLst>
              <a:ext uri="{FF2B5EF4-FFF2-40B4-BE49-F238E27FC236}">
                <a16:creationId xmlns:a16="http://schemas.microsoft.com/office/drawing/2014/main" id="{79F74924-054B-8E4E-B287-9AC178D826D1}"/>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27" name="Picture 26">
            <a:extLst>
              <a:ext uri="{FF2B5EF4-FFF2-40B4-BE49-F238E27FC236}">
                <a16:creationId xmlns:a16="http://schemas.microsoft.com/office/drawing/2014/main" id="{C42E5518-3BC7-A14B-9167-6CD5BE0B7044}"/>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28" name="Picture 2" descr="cdae504c-eb7a-44ef-9a85-7acc950b7752@namprd16">
            <a:extLst>
              <a:ext uri="{FF2B5EF4-FFF2-40B4-BE49-F238E27FC236}">
                <a16:creationId xmlns:a16="http://schemas.microsoft.com/office/drawing/2014/main" id="{FCFCB565-01C5-A747-A285-5AF527BF6A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a:extLst>
              <a:ext uri="{FF2B5EF4-FFF2-40B4-BE49-F238E27FC236}">
                <a16:creationId xmlns:a16="http://schemas.microsoft.com/office/drawing/2014/main" id="{B14DAA8D-4D8A-8741-A118-28E511673FF2}"/>
              </a:ext>
            </a:extLst>
          </p:cNvPr>
          <p:cNvGrpSpPr/>
          <p:nvPr/>
        </p:nvGrpSpPr>
        <p:grpSpPr>
          <a:xfrm>
            <a:off x="2143124" y="12080"/>
            <a:ext cx="8389686" cy="954107"/>
            <a:chOff x="2143124" y="12080"/>
            <a:chExt cx="8389686" cy="954107"/>
          </a:xfrm>
        </p:grpSpPr>
        <p:sp>
          <p:nvSpPr>
            <p:cNvPr id="30" name="Rectangle 29">
              <a:extLst>
                <a:ext uri="{FF2B5EF4-FFF2-40B4-BE49-F238E27FC236}">
                  <a16:creationId xmlns:a16="http://schemas.microsoft.com/office/drawing/2014/main" id="{09E88248-CF46-6046-A1DE-75741C9D5AAC}"/>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63C693BB-4890-7E4D-AA37-6FC898C5C93C}"/>
                </a:ext>
              </a:extLst>
            </p:cNvPr>
            <p:cNvGrpSpPr/>
            <p:nvPr/>
          </p:nvGrpSpPr>
          <p:grpSpPr>
            <a:xfrm>
              <a:off x="2143124" y="12080"/>
              <a:ext cx="8389686" cy="954107"/>
              <a:chOff x="2143134" y="12080"/>
              <a:chExt cx="8121743" cy="954107"/>
            </a:xfrm>
          </p:grpSpPr>
          <p:sp>
            <p:nvSpPr>
              <p:cNvPr id="32" name="Rectangle 31">
                <a:extLst>
                  <a:ext uri="{FF2B5EF4-FFF2-40B4-BE49-F238E27FC236}">
                    <a16:creationId xmlns:a16="http://schemas.microsoft.com/office/drawing/2014/main" id="{0E5AFF45-703D-944C-8FF9-B09130F8BEA0}"/>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C3E9083-608D-124A-9BF6-EFA373E07F5F}"/>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34" name="Picture 2" descr="4f9d871a-7f42-41a6-9d44-2b32673f4a0e@namprd16">
            <a:extLst>
              <a:ext uri="{FF2B5EF4-FFF2-40B4-BE49-F238E27FC236}">
                <a16:creationId xmlns:a16="http://schemas.microsoft.com/office/drawing/2014/main" id="{3614B3B9-7DC5-CA4A-ACE7-6C9A7C851CA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31D98B79-A1B9-F949-AC19-AFE5A47B2A5D}"/>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36" name="Picture 35">
            <a:extLst>
              <a:ext uri="{FF2B5EF4-FFF2-40B4-BE49-F238E27FC236}">
                <a16:creationId xmlns:a16="http://schemas.microsoft.com/office/drawing/2014/main" id="{E2CDC886-1EAD-E347-8B2D-91FB1CFF1C69}"/>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37" name="Picture 36">
            <a:extLst>
              <a:ext uri="{FF2B5EF4-FFF2-40B4-BE49-F238E27FC236}">
                <a16:creationId xmlns:a16="http://schemas.microsoft.com/office/drawing/2014/main" id="{59DA69FD-993E-3C42-8CCC-E3BB9A385526}"/>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38" name="Footer Placeholder 3">
            <a:extLst>
              <a:ext uri="{FF2B5EF4-FFF2-40B4-BE49-F238E27FC236}">
                <a16:creationId xmlns:a16="http://schemas.microsoft.com/office/drawing/2014/main" id="{325A879B-90AB-C740-950B-42747CB19796}"/>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5447" y="184383"/>
            <a:ext cx="7316926" cy="1325563"/>
          </a:xfrm>
        </p:spPr>
        <p:txBody>
          <a:bodyPr/>
          <a:lstStyle/>
          <a:p>
            <a:pPr algn="ctr"/>
            <a:r>
              <a:rPr lang="es-MX" sz="4400" b="1" i="0" strike="noStrike" cap="none" spc="0" baseline="0" dirty="0">
                <a:solidFill>
                  <a:srgbClr val="000000"/>
                </a:solidFill>
                <a:effectLst/>
                <a:latin typeface="Tahoma"/>
                <a:ea typeface="Tahoma"/>
                <a:cs typeface="Tahoma"/>
              </a:rPr>
              <a:t>El género y los empleos: </a:t>
            </a:r>
            <a:br>
              <a:rPr lang="es-MX" sz="4400" b="1" i="0" strike="noStrike" cap="none" spc="0" baseline="0" dirty="0">
                <a:solidFill>
                  <a:srgbClr val="000000"/>
                </a:solidFill>
                <a:effectLst/>
                <a:latin typeface="Tahoma"/>
                <a:ea typeface="Tahoma"/>
                <a:cs typeface="Tahoma"/>
              </a:rPr>
            </a:br>
            <a:r>
              <a:rPr lang="es-MX" sz="4400" b="1" i="0" strike="noStrike" cap="none" spc="0" baseline="0" dirty="0">
                <a:solidFill>
                  <a:srgbClr val="000000"/>
                </a:solidFill>
                <a:effectLst/>
                <a:latin typeface="Tahoma"/>
                <a:ea typeface="Tahoma"/>
                <a:cs typeface="Tahoma"/>
              </a:rPr>
              <a:t>La verdad</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1266" name="Picture 2" descr="785cb228-80f6-4d88-a8b2-ab34ad46a004@namprd16"/>
          <p:cNvPicPr>
            <a:picLocks noChangeAspect="1" noChangeArrowheads="1"/>
          </p:cNvPicPr>
          <p:nvPr/>
        </p:nvPicPr>
        <p:blipFill>
          <a:blip r:embed="rId4">
            <a:extLst>
              <a:ext uri="{28A0092B-C50C-407E-A947-70E740481C1C}">
                <a14:useLocalDpi xmlns:a14="http://schemas.microsoft.com/office/drawing/2010/main" val="0"/>
              </a:ext>
            </a:extLst>
          </a:blip>
          <a:srcRect l="50937"/>
          <a:stretch>
            <a:fillRect/>
          </a:stretch>
        </p:blipFill>
        <p:spPr bwMode="auto">
          <a:xfrm>
            <a:off x="2562498" y="2930956"/>
            <a:ext cx="4580248" cy="52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15e86b97-2b94-462c-a4ca-daf97f4414a4@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41734" y="1449977"/>
            <a:ext cx="7118798" cy="401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stretch>
            <a:fillRect/>
          </a:stretch>
        </p:blipFill>
        <p:spPr>
          <a:xfrm>
            <a:off x="0" y="1195197"/>
            <a:ext cx="3448594" cy="5049236"/>
          </a:xfrm>
          <a:prstGeom prst="rect">
            <a:avLst/>
          </a:prstGeom>
        </p:spPr>
      </p:pic>
      <p:sp>
        <p:nvSpPr>
          <p:cNvPr id="13"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7921009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745" y="255776"/>
            <a:ext cx="7313124" cy="1325563"/>
          </a:xfrm>
        </p:spPr>
        <p:txBody>
          <a:bodyPr>
            <a:normAutofit fontScale="90000"/>
          </a:bodyPr>
          <a:lstStyle/>
          <a:p>
            <a:pPr algn="ctr"/>
            <a:r>
              <a:rPr lang="es-MX" sz="4400" b="1" i="0" strike="noStrike" cap="none" spc="0" baseline="0" dirty="0">
                <a:solidFill>
                  <a:srgbClr val="000000"/>
                </a:solidFill>
                <a:effectLst/>
                <a:latin typeface="Tahoma"/>
                <a:ea typeface="Tahoma"/>
                <a:cs typeface="Tahoma"/>
              </a:rPr>
              <a:t>El género y las emociones: </a:t>
            </a:r>
            <a:br>
              <a:rPr sz="4400" dirty="0"/>
            </a:br>
            <a:r>
              <a:rPr lang="es-MX" sz="4400" b="1" i="0" strike="noStrike" cap="none" spc="0" baseline="0" dirty="0">
                <a:solidFill>
                  <a:srgbClr val="000000"/>
                </a:solidFill>
                <a:effectLst/>
                <a:latin typeface="Tahoma"/>
                <a:ea typeface="Tahoma"/>
                <a:cs typeface="Tahoma"/>
              </a:rPr>
              <a:t>Lo que escuchamos</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22531" name="Picture 3" descr="a180cc1a-aeff-4f07-a5cd-e2a6ddd5b793@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50394" y="1031709"/>
            <a:ext cx="9831342" cy="554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1680212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8d2cac49-b84d-4526-a84e-adfcd94c9044@namprd16"/>
          <p:cNvPicPr>
            <a:picLocks noChangeAspect="1" noChangeArrowheads="1"/>
          </p:cNvPicPr>
          <p:nvPr/>
        </p:nvPicPr>
        <p:blipFill>
          <a:blip r:embed="rId3">
            <a:extLst>
              <a:ext uri="{28A0092B-C50C-407E-A947-70E740481C1C}">
                <a14:useLocalDpi xmlns:a14="http://schemas.microsoft.com/office/drawing/2010/main" val="0"/>
              </a:ext>
            </a:extLst>
          </a:blip>
          <a:srcRect l="44638"/>
          <a:stretch>
            <a:fillRect/>
          </a:stretch>
        </p:blipFill>
        <p:spPr bwMode="auto">
          <a:xfrm>
            <a:off x="5625390" y="1201774"/>
            <a:ext cx="5994034" cy="610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13982" y="414434"/>
            <a:ext cx="7755138" cy="1325563"/>
          </a:xfrm>
        </p:spPr>
        <p:txBody>
          <a:bodyPr/>
          <a:lstStyle/>
          <a:p>
            <a:pPr algn="ctr"/>
            <a:r>
              <a:rPr lang="es-MX" sz="4400" b="1" i="0" strike="noStrike" cap="none" spc="0" baseline="0" dirty="0">
                <a:solidFill>
                  <a:srgbClr val="000000"/>
                </a:solidFill>
                <a:effectLst/>
                <a:latin typeface="Tahoma"/>
                <a:ea typeface="Tahoma"/>
                <a:cs typeface="Tahoma"/>
              </a:rPr>
              <a:t>El género y las emociones:</a:t>
            </a:r>
            <a:br>
              <a:rPr lang="es-MX" sz="4400" b="1" i="0" strike="noStrike" cap="none" spc="0" baseline="0" dirty="0">
                <a:solidFill>
                  <a:srgbClr val="000000"/>
                </a:solidFill>
                <a:effectLst/>
                <a:latin typeface="Tahoma"/>
                <a:ea typeface="Tahoma"/>
                <a:cs typeface="Tahoma"/>
              </a:rPr>
            </a:br>
            <a:r>
              <a:rPr lang="es-MX" sz="4400" b="1" i="0" strike="noStrike" cap="none" spc="0" baseline="0" dirty="0">
                <a:solidFill>
                  <a:srgbClr val="000000"/>
                </a:solidFill>
                <a:effectLst/>
                <a:latin typeface="Tahoma"/>
                <a:ea typeface="Tahoma"/>
                <a:cs typeface="Tahoma"/>
              </a:rPr>
              <a:t> La verdad</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8" name="Picture 4" descr="59572f27-42c6-4452-8c4f-3b30133389d5@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33099" y="1827615"/>
            <a:ext cx="9049806" cy="51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35442596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2" name="TextBox 1">
            <a:extLst>
              <a:ext uri="{FF2B5EF4-FFF2-40B4-BE49-F238E27FC236}">
                <a16:creationId xmlns:a16="http://schemas.microsoft.com/office/drawing/2014/main" id="{14DD1C03-A32E-FD59-815F-398C0B1B6CBB}"/>
              </a:ext>
            </a:extLst>
          </p:cNvPr>
          <p:cNvSpPr txBox="1"/>
          <p:nvPr/>
        </p:nvSpPr>
        <p:spPr>
          <a:xfrm>
            <a:off x="2348078" y="263084"/>
            <a:ext cx="749584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53741"/>
            <a:ext cx="12166314" cy="6858000"/>
            <a:chOff x="0" y="0"/>
            <a:chExt cx="12166314"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8580683" y="935354"/>
              <a:ext cx="3546001"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Repaso de </a:t>
              </a:r>
            </a:p>
            <a:p>
              <a:pPr algn="ctr"/>
              <a:r>
                <a:rPr lang="es-MX" sz="2800" b="0" i="0" strike="noStrike" cap="none" spc="0" baseline="0" dirty="0">
                  <a:solidFill>
                    <a:srgbClr val="000000"/>
                  </a:solidFill>
                  <a:effectLst/>
                  <a:latin typeface="Tahoma"/>
                  <a:ea typeface="Tahoma"/>
                  <a:cs typeface="Tahoma"/>
                </a:rPr>
                <a:t>género y pronombres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805018" y="246629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Estereotipos de 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628600" y="4783274"/>
              <a:ext cx="5104030"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Los estereotipos de género y la seguridad</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360637" y="380448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6736233" y="668118"/>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736233" y="1273807"/>
              <a:ext cx="1452282" cy="461665"/>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Hombre</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6736233" y="1860603"/>
              <a:ext cx="1913600"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No binario </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18" name="Picture 2" descr="780d64e9-6b9b-4667-9707-bd697435b62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54948" y="1891899"/>
              <a:ext cx="2811477" cy="158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stretch>
              <a:fillRect/>
            </a:stretch>
          </p:blipFill>
          <p:spPr>
            <a:xfrm>
              <a:off x="2374035" y="3356829"/>
              <a:ext cx="1694056" cy="1186374"/>
            </a:xfrm>
            <a:prstGeom prst="rect">
              <a:avLst/>
            </a:prstGeom>
          </p:spPr>
        </p:pic>
        <p:pic>
          <p:nvPicPr>
            <p:cNvPr id="20" name="Picture 2" descr="236c5e1d-6c16-4955-b50c-f02c146c70aa@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47572" y="4627871"/>
              <a:ext cx="1826228" cy="1029609"/>
            </a:xfrm>
            <a:prstGeom prst="rect">
              <a:avLst/>
            </a:prstGeom>
            <a:noFill/>
            <a:ln w="76200">
              <a:solidFill>
                <a:srgbClr val="000000"/>
              </a:solidFill>
              <a:miter lim="800000"/>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424464" y="5563801"/>
              <a:ext cx="3389671" cy="686027"/>
              <a:chOff x="1732770" y="3491605"/>
              <a:chExt cx="8622276" cy="1655058"/>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rcRect t="4183" r="67947" b="43399"/>
              <a:stretch>
                <a:fillRect/>
              </a:stretch>
            </p:blipFill>
            <p:spPr>
              <a:xfrm>
                <a:off x="1732770" y="3491605"/>
                <a:ext cx="1780286" cy="1641138"/>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7"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200" b="1" i="0" strike="noStrike" cap="none" spc="0" baseline="0">
                    <a:solidFill>
                      <a:srgbClr val="000000"/>
                    </a:solidFill>
                    <a:effectLst/>
                    <a:latin typeface="Tahoma"/>
                    <a:ea typeface="Tahoma"/>
                    <a:cs typeface="Tahoma"/>
                  </a:rPr>
                  <a:t>Falso</a:t>
                </a:r>
                <a:endParaRPr lang="en-US" sz="1200" b="1">
                  <a:latin typeface="Tahoma" panose="020B0604030504040204" pitchFamily="34" charset="0"/>
                  <a:ea typeface="Tahoma" panose="020B0604030504040204" pitchFamily="34" charset="0"/>
                  <a:cs typeface="Tahoma" panose="020B0604030504040204" pitchFamily="34" charset="0"/>
                </a:endParaRPr>
              </a:p>
            </p:txBody>
          </p:sp>
        </p:grpSp>
      </p:grpSp>
      <p:pic>
        <p:nvPicPr>
          <p:cNvPr id="28" name="Picture 27"/>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20246" y="2039895"/>
            <a:ext cx="1452282" cy="1246094"/>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68775" y="959845"/>
            <a:ext cx="1452282" cy="1246094"/>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501621" y="3081610"/>
            <a:ext cx="1452282" cy="1246094"/>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32"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3" name="TextBox 32">
            <a:extLst>
              <a:ext uri="{FF2B5EF4-FFF2-40B4-BE49-F238E27FC236}">
                <a16:creationId xmlns:a16="http://schemas.microsoft.com/office/drawing/2014/main" id="{C0C1B5D3-3DA2-4714-3CEA-D00D382FB7CD}"/>
              </a:ext>
            </a:extLst>
          </p:cNvPr>
          <p:cNvSpPr txBox="1"/>
          <p:nvPr/>
        </p:nvSpPr>
        <p:spPr>
          <a:xfrm>
            <a:off x="9546032" y="5413862"/>
            <a:ext cx="2527382"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Juego</a:t>
            </a:r>
            <a:r>
              <a:rPr lang="en-US" sz="2800" b="0" i="0" strike="noStrike" cap="none" spc="0" baseline="0" dirty="0">
                <a:effectLst/>
                <a:latin typeface="Tahoma" panose="020B0604030504040204" pitchFamily="34" charset="0"/>
                <a:ea typeface="Tahoma" panose="020B0604030504040204" pitchFamily="34" charset="0"/>
                <a:cs typeface="Tahoma" panose="020B0604030504040204" pitchFamily="34" charset="0"/>
              </a:rPr>
              <a:t> d</a:t>
            </a:r>
            <a:r>
              <a:rPr lang="es-MX" sz="2800" dirty="0">
                <a:solidFill>
                  <a:srgbClr val="000000"/>
                </a:solidFill>
                <a:latin typeface="Tahoma"/>
                <a:ea typeface="Tahoma"/>
                <a:cs typeface="Tahoma"/>
              </a:rPr>
              <a:t>e e</a:t>
            </a:r>
            <a:r>
              <a:rPr lang="es-MX" sz="2800" b="0" i="0" strike="noStrike" cap="none" spc="0" baseline="0" dirty="0">
                <a:solidFill>
                  <a:srgbClr val="000000"/>
                </a:solidFill>
                <a:effectLst/>
                <a:latin typeface="Tahoma"/>
                <a:ea typeface="Tahoma"/>
                <a:cs typeface="Tahoma"/>
              </a:rPr>
              <a:t>stereotipos </a:t>
            </a:r>
          </a:p>
        </p:txBody>
      </p:sp>
      <p:sp>
        <p:nvSpPr>
          <p:cNvPr id="35" name="Title 1">
            <a:extLst>
              <a:ext uri="{FF2B5EF4-FFF2-40B4-BE49-F238E27FC236}">
                <a16:creationId xmlns:a16="http://schemas.microsoft.com/office/drawing/2014/main" id="{788FE4F9-CF2C-9F74-52C1-956EFB9E1E5F}"/>
              </a:ext>
            </a:extLst>
          </p:cNvPr>
          <p:cNvSpPr txBox="1"/>
          <p:nvPr/>
        </p:nvSpPr>
        <p:spPr>
          <a:xfrm>
            <a:off x="7101610" y="5706184"/>
            <a:ext cx="835845" cy="454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i="0" strike="noStrike" cap="none" spc="0" baseline="0" dirty="0">
                <a:solidFill>
                  <a:srgbClr val="000000"/>
                </a:solidFill>
                <a:effectLst/>
                <a:latin typeface="Tahoma"/>
                <a:ea typeface="Tahoma"/>
                <a:cs typeface="Tahoma"/>
              </a:rPr>
              <a:t>Verdad</a:t>
            </a:r>
            <a:endPar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id="{C7F89432-631E-0C48-895F-163A82339633}"/>
              </a:ext>
            </a:extLst>
          </p:cNvPr>
          <p:cNvSpPr txBox="1"/>
          <p:nvPr/>
        </p:nvSpPr>
        <p:spPr>
          <a:xfrm>
            <a:off x="1908389" y="151166"/>
            <a:ext cx="4720586" cy="646331"/>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spTree>
    <p:extLst>
      <p:ext uri="{BB962C8B-B14F-4D97-AF65-F5344CB8AC3E}">
        <p14:creationId xmlns:p14="http://schemas.microsoft.com/office/powerpoint/2010/main" val="118894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056" y="263084"/>
            <a:ext cx="7119753" cy="1325563"/>
          </a:xfrm>
        </p:spPr>
        <p:txBody>
          <a:bodyPr>
            <a:normAutofit fontScale="90000"/>
          </a:bodyPr>
          <a:lstStyle/>
          <a:p>
            <a:pPr algn="ctr"/>
            <a:r>
              <a:rPr lang="es-MX" sz="4400" b="1" i="0" strike="noStrike" cap="none" spc="0" baseline="0" dirty="0">
                <a:solidFill>
                  <a:srgbClr val="000000"/>
                </a:solidFill>
                <a:effectLst/>
                <a:latin typeface="Tahoma"/>
                <a:ea typeface="Tahoma"/>
                <a:cs typeface="Tahoma"/>
              </a:rPr>
              <a:t>Los estereotipos de genero </a:t>
            </a:r>
            <a:br>
              <a:rPr sz="4400" dirty="0"/>
            </a:br>
            <a:r>
              <a:rPr lang="es-MX" sz="4400" b="1" i="0" strike="noStrike" cap="none" spc="0" baseline="0" dirty="0">
                <a:solidFill>
                  <a:srgbClr val="000000"/>
                </a:solidFill>
                <a:effectLst/>
                <a:latin typeface="Tahoma"/>
                <a:ea typeface="Tahoma"/>
                <a:cs typeface="Tahoma"/>
              </a:rPr>
              <a:t>y el </a:t>
            </a:r>
            <a:r>
              <a:rPr lang="es-MX" sz="4400" b="1" i="1" strike="noStrike" cap="none" spc="0" baseline="0" dirty="0" err="1">
                <a:solidFill>
                  <a:srgbClr val="000000"/>
                </a:solidFill>
                <a:effectLst/>
                <a:latin typeface="Tahoma"/>
                <a:ea typeface="Tahoma"/>
                <a:cs typeface="Tahoma"/>
              </a:rPr>
              <a:t>bullying</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2290" name="Picture 2" descr="5d1f7df5-1987-42a5-9959-835afc66fe62@namprd16"/>
          <p:cNvPicPr>
            <a:picLocks noChangeAspect="1" noChangeArrowheads="1"/>
          </p:cNvPicPr>
          <p:nvPr/>
        </p:nvPicPr>
        <p:blipFill>
          <a:blip r:embed="rId4">
            <a:extLst>
              <a:ext uri="{28A0092B-C50C-407E-A947-70E740481C1C}">
                <a14:useLocalDpi xmlns:a14="http://schemas.microsoft.com/office/drawing/2010/main" val="0"/>
              </a:ext>
            </a:extLst>
          </a:blip>
          <a:srcRect r="48000"/>
          <a:stretch>
            <a:fillRect/>
          </a:stretch>
        </p:blipFill>
        <p:spPr bwMode="auto">
          <a:xfrm>
            <a:off x="7108216" y="1694330"/>
            <a:ext cx="4342191" cy="470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4f49d44c-8ecd-48e4-ba8f-b5e1d3874054@namprd1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83671" y="1655614"/>
            <a:ext cx="8880819" cy="500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p:cNvSpPr/>
          <p:nvPr/>
        </p:nvSpPr>
        <p:spPr>
          <a:xfrm>
            <a:off x="2646458" y="908477"/>
            <a:ext cx="1672045" cy="1071155"/>
          </a:xfrm>
          <a:prstGeom prst="wedgeEllipseCallout">
            <a:avLst>
              <a:gd name="adj1" fmla="val -51302"/>
              <a:gd name="adj2" fmla="val 5518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13017" y="1092171"/>
            <a:ext cx="1345474" cy="640080"/>
          </a:xfrm>
          <a:prstGeom prst="rect">
            <a:avLst/>
          </a:prstGeom>
          <a:noFill/>
        </p:spPr>
        <p:txBody>
          <a:bodyPr wrap="square" rtlCol="0">
            <a:spAutoFit/>
          </a:bodyPr>
          <a:lstStyle/>
          <a:p>
            <a:r>
              <a:rPr lang="es-MX" sz="1800" b="0" i="0" strike="noStrike" cap="none" spc="0" baseline="0">
                <a:solidFill>
                  <a:srgbClr val="000000"/>
                </a:solidFill>
                <a:effectLst/>
                <a:latin typeface="Tahoma"/>
                <a:ea typeface="Tahoma"/>
                <a:cs typeface="Tahoma"/>
              </a:rPr>
              <a:t>¡Jaja, eres raro!</a:t>
            </a:r>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7105" t="24006" r="50548" b="19076"/>
          <a:stretch>
            <a:fillRect/>
          </a:stretch>
        </p:blipFill>
        <p:spPr>
          <a:xfrm rot="16200000">
            <a:off x="-275152" y="3101334"/>
            <a:ext cx="5446948" cy="227486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13"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744382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36c5e1d-6c16-4955-b50c-f02c146c70aa@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5000" y="1580402"/>
            <a:ext cx="8511865" cy="4798902"/>
          </a:xfrm>
          <a:prstGeom prst="rect">
            <a:avLst/>
          </a:prstGeom>
          <a:noFill/>
          <a:ln w="76200">
            <a:solidFill>
              <a:srgbClr val="000000"/>
            </a:solidFill>
            <a:miter lim="800000"/>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77488" y="133431"/>
            <a:ext cx="7656576" cy="1325563"/>
          </a:xfrm>
        </p:spPr>
        <p:txBody>
          <a:bodyPr>
            <a:normAutofit/>
          </a:bodyPr>
          <a:lstStyle/>
          <a:p>
            <a:pPr algn="ctr"/>
            <a:r>
              <a:rPr lang="es-MX" sz="4000" b="1" i="0" strike="noStrike" cap="none" spc="0" baseline="0" dirty="0">
                <a:solidFill>
                  <a:srgbClr val="000000"/>
                </a:solidFill>
                <a:effectLst/>
                <a:latin typeface="Tahoma"/>
                <a:ea typeface="Tahoma"/>
                <a:cs typeface="Tahoma"/>
              </a:rPr>
              <a:t>Los estereotipos de género </a:t>
            </a:r>
            <a:br>
              <a:rPr sz="4000" dirty="0"/>
            </a:br>
            <a:r>
              <a:rPr lang="es-MX" sz="4000" b="1" i="0" strike="noStrike" cap="none" spc="0" baseline="0" dirty="0">
                <a:solidFill>
                  <a:srgbClr val="000000"/>
                </a:solidFill>
                <a:effectLst/>
                <a:latin typeface="Tahoma"/>
                <a:ea typeface="Tahoma"/>
                <a:cs typeface="Tahoma"/>
              </a:rPr>
              <a:t>y la seguridad: acoso</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sp>
        <p:nvSpPr>
          <p:cNvPr id="8" name="Oval Callout 7"/>
          <p:cNvSpPr/>
          <p:nvPr/>
        </p:nvSpPr>
        <p:spPr>
          <a:xfrm rot="164625">
            <a:off x="3819976" y="1643866"/>
            <a:ext cx="1240971" cy="991909"/>
          </a:xfrm>
          <a:prstGeom prst="wedgeEllipseCallout">
            <a:avLst>
              <a:gd name="adj1" fmla="val -50229"/>
              <a:gd name="adj2" fmla="val 3789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rot="11085331">
            <a:off x="8120742" y="2096507"/>
            <a:ext cx="1240971" cy="991909"/>
          </a:xfrm>
          <a:prstGeom prst="wedgeEllipseCallout">
            <a:avLst>
              <a:gd name="adj1" fmla="val -50229"/>
              <a:gd name="adj2" fmla="val 37893"/>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02855" y="1785877"/>
            <a:ext cx="875211" cy="701040"/>
          </a:xfrm>
          <a:prstGeom prst="rect">
            <a:avLst/>
          </a:prstGeom>
          <a:noFill/>
        </p:spPr>
        <p:txBody>
          <a:bodyPr wrap="square" rtlCol="0">
            <a:spAutoFit/>
          </a:bodyPr>
          <a:lstStyle/>
          <a:p>
            <a:pPr algn="ctr"/>
            <a:r>
              <a:rPr lang="es-MX" sz="2000" b="0" i="0" strike="noStrike" cap="none" spc="0" baseline="0">
                <a:solidFill>
                  <a:srgbClr val="000000"/>
                </a:solidFill>
                <a:effectLst/>
                <a:latin typeface="Tahoma"/>
                <a:ea typeface="Tahoma"/>
                <a:cs typeface="Tahoma"/>
              </a:rPr>
              <a:t>¡Hola Sexy!</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8152882" y="2238518"/>
            <a:ext cx="1097070" cy="707886"/>
          </a:xfrm>
          <a:prstGeom prst="rect">
            <a:avLst/>
          </a:prstGeom>
          <a:noFill/>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¡Bonito trasero!</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28774123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448120" cy="6858000"/>
            <a:chOff x="0" y="0"/>
            <a:chExt cx="12448120"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7624997" y="908695"/>
              <a:ext cx="4823123"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Repaso de </a:t>
              </a:r>
            </a:p>
            <a:p>
              <a:pPr algn="ctr"/>
              <a:r>
                <a:rPr lang="es-MX" sz="2800" b="0" i="0" strike="noStrike" cap="none" spc="0" baseline="0" dirty="0">
                  <a:solidFill>
                    <a:srgbClr val="000000"/>
                  </a:solidFill>
                  <a:effectLst/>
                  <a:latin typeface="Tahoma"/>
                  <a:ea typeface="Tahoma"/>
                  <a:cs typeface="Tahoma"/>
                </a:rPr>
                <a:t>género y pronombres</a:t>
              </a:r>
              <a:endParaRPr lang="en-US"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805018" y="246629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Estereotipos de género</a:t>
              </a:r>
              <a:endParaRPr lang="en-US" sz="2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628600" y="4783274"/>
              <a:ext cx="5104030"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Los estereotipos de género y la seguridad</a:t>
              </a:r>
              <a:endParaRPr lang="en-US" sz="2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360637" y="380448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5" name="TextBox 14"/>
            <p:cNvSpPr txBox="1"/>
            <p:nvPr/>
          </p:nvSpPr>
          <p:spPr>
            <a:xfrm>
              <a:off x="6736233" y="668118"/>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736233" y="1273807"/>
              <a:ext cx="1452282" cy="461665"/>
            </a:xfrm>
            <a:prstGeom prst="rect">
              <a:avLst/>
            </a:prstGeom>
            <a:noFill/>
            <a:ln w="38100">
              <a:solidFill>
                <a:schemeClr val="tx1"/>
              </a:solidFill>
            </a:ln>
          </p:spPr>
          <p:txBody>
            <a:bodyPr wrap="square" rtlCol="0">
              <a:spAutoFit/>
            </a:bodyPr>
            <a:lstStyle/>
            <a:p>
              <a:r>
                <a:rPr lang="es-MX" sz="2400" b="1" i="0" strike="noStrike" cap="none" spc="0" baseline="0" dirty="0">
                  <a:solidFill>
                    <a:srgbClr val="000000"/>
                  </a:solidFill>
                  <a:effectLst/>
                  <a:latin typeface="Tahoma"/>
                  <a:ea typeface="Tahoma"/>
                  <a:cs typeface="Tahoma"/>
                </a:rPr>
                <a:t>Hombre</a:t>
              </a:r>
              <a:endPar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6736233" y="1860603"/>
              <a:ext cx="1913600"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No binario </a:t>
              </a:r>
              <a:endParaRPr lang="en-US" sz="2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8" name="Picture 2" descr="780d64e9-6b9b-4667-9707-bd697435b62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54948" y="1891899"/>
              <a:ext cx="2811477" cy="158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stretch>
              <a:fillRect/>
            </a:stretch>
          </p:blipFill>
          <p:spPr>
            <a:xfrm>
              <a:off x="2374035" y="3356829"/>
              <a:ext cx="1694056" cy="1186374"/>
            </a:xfrm>
            <a:prstGeom prst="rect">
              <a:avLst/>
            </a:prstGeom>
          </p:spPr>
        </p:pic>
        <p:pic>
          <p:nvPicPr>
            <p:cNvPr id="20" name="Picture 2" descr="236c5e1d-6c16-4955-b50c-f02c146c70aa@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47572" y="4627871"/>
              <a:ext cx="1826228" cy="1029609"/>
            </a:xfrm>
            <a:prstGeom prst="rect">
              <a:avLst/>
            </a:prstGeom>
            <a:noFill/>
            <a:ln w="76200">
              <a:solidFill>
                <a:srgbClr val="000000"/>
              </a:solidFill>
              <a:miter lim="800000"/>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412889" y="5563801"/>
              <a:ext cx="3401246" cy="686027"/>
              <a:chOff x="1703327" y="3491605"/>
              <a:chExt cx="8651719" cy="1655058"/>
            </a:xfrm>
          </p:grpSpPr>
          <p:sp>
            <p:nvSpPr>
              <p:cNvPr id="22" name="Rectangle 2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rcRect t="4183" r="67947" b="43399"/>
              <a:stretch>
                <a:fillRect/>
              </a:stretch>
            </p:blipFill>
            <p:spPr>
              <a:xfrm>
                <a:off x="1703327" y="3491605"/>
                <a:ext cx="1780286" cy="1641138"/>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6" name="Title 1"/>
              <p:cNvSpPr txBox="1"/>
              <p:nvPr/>
            </p:nvSpPr>
            <p:spPr>
              <a:xfrm>
                <a:off x="3455220" y="3835108"/>
                <a:ext cx="2126131"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i="0" strike="noStrike" cap="none" spc="0" baseline="0" dirty="0">
                    <a:solidFill>
                      <a:srgbClr val="000000"/>
                    </a:solidFill>
                    <a:effectLst/>
                    <a:latin typeface="Tahoma"/>
                    <a:ea typeface="Tahoma"/>
                    <a:cs typeface="Tahoma"/>
                  </a:rPr>
                  <a:t>Verdad</a:t>
                </a:r>
                <a:endPar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200" b="1" i="0" strike="noStrike" cap="none" spc="0" baseline="0">
                    <a:solidFill>
                      <a:srgbClr val="000000"/>
                    </a:solidFill>
                    <a:effectLst/>
                    <a:latin typeface="Tahoma"/>
                    <a:ea typeface="Tahoma"/>
                    <a:cs typeface="Tahoma"/>
                  </a:rPr>
                  <a:t>Falso</a:t>
                </a:r>
                <a:endParaRPr lang="en-US" sz="12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28" name="Picture 27"/>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20246" y="2039895"/>
            <a:ext cx="1452282" cy="1246094"/>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68775" y="959845"/>
            <a:ext cx="1452282" cy="1246094"/>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501621" y="3081610"/>
            <a:ext cx="1452282" cy="1246094"/>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98938" y="4119082"/>
            <a:ext cx="1452282" cy="1246094"/>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34" name="TextBox 33">
            <a:extLst>
              <a:ext uri="{FF2B5EF4-FFF2-40B4-BE49-F238E27FC236}">
                <a16:creationId xmlns:a16="http://schemas.microsoft.com/office/drawing/2014/main" id="{41BC296A-2B96-D5B1-3B10-E0FCD4DD91BD}"/>
              </a:ext>
            </a:extLst>
          </p:cNvPr>
          <p:cNvSpPr txBox="1"/>
          <p:nvPr/>
        </p:nvSpPr>
        <p:spPr>
          <a:xfrm>
            <a:off x="9546032" y="5413862"/>
            <a:ext cx="2527382"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Juego</a:t>
            </a:r>
            <a:r>
              <a:rPr lang="en-US" sz="2800" b="0" i="0" strike="noStrike" cap="none" spc="0" baseline="0" dirty="0">
                <a:effectLst/>
                <a:latin typeface="Tahoma" panose="020B0604030504040204" pitchFamily="34" charset="0"/>
                <a:ea typeface="Tahoma" panose="020B0604030504040204" pitchFamily="34" charset="0"/>
                <a:cs typeface="Tahoma" panose="020B0604030504040204" pitchFamily="34" charset="0"/>
              </a:rPr>
              <a:t> d</a:t>
            </a:r>
            <a:r>
              <a:rPr lang="es-MX" sz="2800" dirty="0">
                <a:solidFill>
                  <a:srgbClr val="000000"/>
                </a:solidFill>
                <a:latin typeface="Tahoma"/>
                <a:ea typeface="Tahoma"/>
                <a:cs typeface="Tahoma"/>
              </a:rPr>
              <a:t>e e</a:t>
            </a:r>
            <a:r>
              <a:rPr lang="es-MX" sz="2800" b="0" i="0" strike="noStrike" cap="none" spc="0" baseline="0" dirty="0">
                <a:solidFill>
                  <a:srgbClr val="000000"/>
                </a:solidFill>
                <a:effectLst/>
                <a:latin typeface="Tahoma"/>
                <a:ea typeface="Tahoma"/>
                <a:cs typeface="Tahoma"/>
              </a:rPr>
              <a:t>stereotipos </a:t>
            </a:r>
          </a:p>
        </p:txBody>
      </p:sp>
      <p:sp>
        <p:nvSpPr>
          <p:cNvPr id="35" name="TextBox 34">
            <a:extLst>
              <a:ext uri="{FF2B5EF4-FFF2-40B4-BE49-F238E27FC236}">
                <a16:creationId xmlns:a16="http://schemas.microsoft.com/office/drawing/2014/main" id="{77397B1C-5AE0-4248-B70E-2B5A0BF450E3}"/>
              </a:ext>
            </a:extLst>
          </p:cNvPr>
          <p:cNvSpPr txBox="1"/>
          <p:nvPr/>
        </p:nvSpPr>
        <p:spPr>
          <a:xfrm>
            <a:off x="1908389" y="151166"/>
            <a:ext cx="4720586" cy="646331"/>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spTree>
    <p:extLst>
      <p:ext uri="{BB962C8B-B14F-4D97-AF65-F5344CB8AC3E}">
        <p14:creationId xmlns:p14="http://schemas.microsoft.com/office/powerpoint/2010/main" val="9189769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263" y="-12192"/>
            <a:ext cx="10515600" cy="1325563"/>
          </a:xfrm>
        </p:spPr>
        <p:txBody>
          <a:bodyPr>
            <a:normAutofit/>
          </a:bodyPr>
          <a:lstStyle/>
          <a:p>
            <a:r>
              <a:rPr lang="es-MX" sz="4800" b="1" i="0" strike="noStrike" cap="none" spc="0" baseline="0">
                <a:solidFill>
                  <a:srgbClr val="000000"/>
                </a:solidFill>
                <a:effectLst/>
                <a:latin typeface="Tahoma"/>
                <a:ea typeface="Tahoma"/>
                <a:cs typeface="Tahoma"/>
              </a:rPr>
              <a:t>Juego de estereotipos</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7" name="Rectangle 6"/>
          <p:cNvSpPr/>
          <p:nvPr/>
        </p:nvSpPr>
        <p:spPr>
          <a:xfrm>
            <a:off x="9782985" y="2701686"/>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8" name="Picture 2" descr="780d64e9-6b9b-4667-9707-bd697435b62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17123" y="2003848"/>
            <a:ext cx="7678348" cy="43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46265" y="1156874"/>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10" name="Rectangle 9"/>
          <p:cNvSpPr/>
          <p:nvPr/>
        </p:nvSpPr>
        <p:spPr>
          <a:xfrm>
            <a:off x="1418952" y="2553640"/>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12"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23679229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4967" y="1503749"/>
            <a:ext cx="4655295" cy="1325563"/>
          </a:xfrm>
        </p:spPr>
        <p:txBody>
          <a:bodyPr>
            <a:noAutofit/>
          </a:bodyPr>
          <a:lstStyle/>
          <a:p>
            <a:pPr algn="ctr"/>
            <a:r>
              <a:rPr lang="es-MX" sz="3600" b="1" i="0" strike="noStrike" cap="none" spc="0" baseline="0">
                <a:solidFill>
                  <a:srgbClr val="000000"/>
                </a:solidFill>
                <a:effectLst/>
                <a:latin typeface="Tahoma"/>
                <a:ea typeface="Tahoma"/>
                <a:cs typeface="Tahoma"/>
              </a:rPr>
              <a:t>A los hombres siempre les gusta pagar por la cita.</a:t>
            </a:r>
            <a:endParaRPr lang="en-US" sz="3600" b="1">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70044" y="4392707"/>
            <a:ext cx="11592231" cy="779929"/>
          </a:xfrm>
          <a:prstGeom prst="rect">
            <a:avLst/>
          </a:prstGeom>
        </p:spPr>
      </p:pic>
      <p:grpSp>
        <p:nvGrpSpPr>
          <p:cNvPr id="10" name="Group 9"/>
          <p:cNvGrpSpPr/>
          <p:nvPr/>
        </p:nvGrpSpPr>
        <p:grpSpPr>
          <a:xfrm>
            <a:off x="2175236" y="5058151"/>
            <a:ext cx="7528800" cy="1347115"/>
            <a:chOff x="1759522" y="3491605"/>
            <a:chExt cx="8595524" cy="1655058"/>
          </a:xfrm>
        </p:grpSpPr>
        <p:sp>
          <p:nvSpPr>
            <p:cNvPr id="11" name="Rectangle 10"/>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759522" y="3491605"/>
              <a:ext cx="1780287" cy="164113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5" name="Title 1"/>
            <p:cNvSpPr txBox="1"/>
            <p:nvPr/>
          </p:nvSpPr>
          <p:spPr>
            <a:xfrm>
              <a:off x="3426810" y="3835106"/>
              <a:ext cx="2054268" cy="1097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dirty="0">
                  <a:solidFill>
                    <a:srgbClr val="000000"/>
                  </a:solidFill>
                  <a:effectLst/>
                  <a:latin typeface="Tahoma"/>
                  <a:ea typeface="Tahoma"/>
                  <a:cs typeface="Tahoma"/>
                </a:rPr>
                <a:t>Verdad</a:t>
              </a:r>
              <a:endParaRPr lang="en-US" sz="3400" b="1" dirty="0">
                <a:latin typeface="Tahoma" panose="020B0604030504040204" pitchFamily="34" charset="0"/>
                <a:ea typeface="Tahoma" panose="020B0604030504040204" pitchFamily="34" charset="0"/>
                <a:cs typeface="Tahoma" panose="020B0604030504040204" pitchFamily="34" charset="0"/>
              </a:endParaRPr>
            </a:p>
          </p:txBody>
        </p:sp>
        <p:sp>
          <p:nvSpPr>
            <p:cNvPr id="16"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dirty="0">
                  <a:solidFill>
                    <a:srgbClr val="000000"/>
                  </a:solidFill>
                  <a:effectLst/>
                  <a:latin typeface="Tahoma"/>
                  <a:ea typeface="Tahoma"/>
                  <a:cs typeface="Tahoma"/>
                </a:rPr>
                <a:t>Falso</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grpSp>
      <p:pic>
        <p:nvPicPr>
          <p:cNvPr id="14338" name="Picture 2" descr="7062f536-a4b3-49fc-beca-237f8dad8e0b@namprd16"/>
          <p:cNvPicPr>
            <a:picLocks noChangeAspect="1" noChangeArrowheads="1"/>
          </p:cNvPicPr>
          <p:nvPr/>
        </p:nvPicPr>
        <p:blipFill>
          <a:blip r:embed="rId6">
            <a:extLst>
              <a:ext uri="{28A0092B-C50C-407E-A947-70E740481C1C}">
                <a14:useLocalDpi xmlns:a14="http://schemas.microsoft.com/office/drawing/2010/main" val="0"/>
              </a:ext>
            </a:extLst>
          </a:blip>
          <a:srcRect r="48038"/>
          <a:stretch>
            <a:fillRect/>
          </a:stretch>
        </p:blipFill>
        <p:spPr bwMode="auto">
          <a:xfrm>
            <a:off x="2621013" y="241562"/>
            <a:ext cx="4819262" cy="522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755439" y="1700900"/>
            <a:ext cx="1961267" cy="769441"/>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a:t>
            </a:r>
          </a:p>
        </p:txBody>
      </p:sp>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2691315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783304" y="3116805"/>
            <a:ext cx="1514533" cy="1785104"/>
            <a:chOff x="7888780" y="3116805"/>
            <a:chExt cx="1404838" cy="1785104"/>
          </a:xfrm>
        </p:grpSpPr>
        <p:sp>
          <p:nvSpPr>
            <p:cNvPr id="61" name="TextBox 60"/>
            <p:cNvSpPr txBox="1"/>
            <p:nvPr/>
          </p:nvSpPr>
          <p:spPr>
            <a:xfrm>
              <a:off x="7910999" y="3116805"/>
              <a:ext cx="138261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Ella</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8780" y="3297986"/>
              <a:ext cx="1254121" cy="1069504"/>
            </a:xfrm>
            <a:prstGeom prst="rect">
              <a:avLst/>
            </a:prstGeom>
          </p:spPr>
        </p:pic>
      </p:grpSp>
      <p:grpSp>
        <p:nvGrpSpPr>
          <p:cNvPr id="13" name="Group 12"/>
          <p:cNvGrpSpPr/>
          <p:nvPr/>
        </p:nvGrpSpPr>
        <p:grpSpPr>
          <a:xfrm>
            <a:off x="5136551" y="3114041"/>
            <a:ext cx="1516726" cy="1785104"/>
            <a:chOff x="5818942" y="3114041"/>
            <a:chExt cx="1516726" cy="1785104"/>
          </a:xfrm>
        </p:grpSpPr>
        <p:sp>
          <p:nvSpPr>
            <p:cNvPr id="64" name="TextBox 63"/>
            <p:cNvSpPr txBox="1"/>
            <p:nvPr/>
          </p:nvSpPr>
          <p:spPr>
            <a:xfrm>
              <a:off x="5818942" y="3114041"/>
              <a:ext cx="1516726"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Él</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7113" y="3258085"/>
              <a:ext cx="1285040" cy="1095871"/>
            </a:xfrm>
            <a:prstGeom prst="rect">
              <a:avLst/>
            </a:prstGeom>
          </p:spPr>
        </p:pic>
      </p:grpSp>
      <p:sp>
        <p:nvSpPr>
          <p:cNvPr id="67" name="TextBox 66"/>
          <p:cNvSpPr txBox="1"/>
          <p:nvPr/>
        </p:nvSpPr>
        <p:spPr>
          <a:xfrm>
            <a:off x="10008575" y="3116229"/>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Estereotipo</a:t>
            </a:r>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69" name="Group 68"/>
          <p:cNvGrpSpPr/>
          <p:nvPr/>
        </p:nvGrpSpPr>
        <p:grpSpPr>
          <a:xfrm>
            <a:off x="5799402" y="1236939"/>
            <a:ext cx="1974998" cy="1785104"/>
            <a:chOff x="5799402" y="1236939"/>
            <a:chExt cx="1974998" cy="1785104"/>
          </a:xfrm>
        </p:grpSpPr>
        <p:sp>
          <p:nvSpPr>
            <p:cNvPr id="70" name="TextBox 69"/>
            <p:cNvSpPr txBox="1"/>
            <p:nvPr/>
          </p:nvSpPr>
          <p:spPr>
            <a:xfrm>
              <a:off x="5799402" y="1236939"/>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No binario </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71" name="Picture 7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214" y="1277111"/>
              <a:ext cx="1703676" cy="1452881"/>
            </a:xfrm>
            <a:prstGeom prst="rect">
              <a:avLst/>
            </a:prstGeom>
          </p:spPr>
        </p:pic>
      </p:grpSp>
      <p:grpSp>
        <p:nvGrpSpPr>
          <p:cNvPr id="72" name="Group 71"/>
          <p:cNvGrpSpPr/>
          <p:nvPr/>
        </p:nvGrpSpPr>
        <p:grpSpPr>
          <a:xfrm>
            <a:off x="10003642" y="1242899"/>
            <a:ext cx="1974998" cy="1785104"/>
            <a:chOff x="10003642" y="1242899"/>
            <a:chExt cx="1974998" cy="1785104"/>
          </a:xfrm>
        </p:grpSpPr>
        <p:sp>
          <p:nvSpPr>
            <p:cNvPr id="73" name="TextBox 72"/>
            <p:cNvSpPr txBox="1"/>
            <p:nvPr/>
          </p:nvSpPr>
          <p:spPr>
            <a:xfrm>
              <a:off x="10003641" y="1242899"/>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Mujer</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4536" y="1274612"/>
              <a:ext cx="1695541" cy="1445943"/>
            </a:xfrm>
            <a:prstGeom prst="rect">
              <a:avLst/>
            </a:prstGeom>
          </p:spPr>
        </p:pic>
      </p:grpSp>
      <p:grpSp>
        <p:nvGrpSpPr>
          <p:cNvPr id="75" name="Group 74"/>
          <p:cNvGrpSpPr/>
          <p:nvPr/>
        </p:nvGrpSpPr>
        <p:grpSpPr>
          <a:xfrm>
            <a:off x="7905243" y="1237021"/>
            <a:ext cx="1974998" cy="1785104"/>
            <a:chOff x="7905243" y="1237021"/>
            <a:chExt cx="1974998" cy="1785104"/>
          </a:xfrm>
        </p:grpSpPr>
        <p:sp>
          <p:nvSpPr>
            <p:cNvPr id="76" name="TextBox 75"/>
            <p:cNvSpPr txBox="1"/>
            <p:nvPr/>
          </p:nvSpPr>
          <p:spPr>
            <a:xfrm>
              <a:off x="7905242" y="1237021"/>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Hombre</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77" name="Picture 7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3453" y="1290174"/>
              <a:ext cx="1659045" cy="1414820"/>
            </a:xfrm>
            <a:prstGeom prst="rect">
              <a:avLst/>
            </a:prstGeom>
          </p:spPr>
        </p:pic>
      </p:grpSp>
      <p:grpSp>
        <p:nvGrpSpPr>
          <p:cNvPr id="78" name="Group 77"/>
          <p:cNvGrpSpPr/>
          <p:nvPr/>
        </p:nvGrpSpPr>
        <p:grpSpPr>
          <a:xfrm>
            <a:off x="3532536" y="1232327"/>
            <a:ext cx="2108418" cy="1785104"/>
            <a:chOff x="3532536" y="1232327"/>
            <a:chExt cx="2108418" cy="1785104"/>
          </a:xfrm>
        </p:grpSpPr>
        <p:sp>
          <p:nvSpPr>
            <p:cNvPr id="79" name="TextBox 78"/>
            <p:cNvSpPr txBox="1"/>
            <p:nvPr/>
          </p:nvSpPr>
          <p:spPr>
            <a:xfrm>
              <a:off x="3532536" y="1232327"/>
              <a:ext cx="210841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Género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80" name="Picture 7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6162" y="1431314"/>
              <a:ext cx="1378901" cy="1175915"/>
            </a:xfrm>
            <a:prstGeom prst="rect">
              <a:avLst/>
            </a:prstGeom>
          </p:spPr>
        </p:pic>
      </p:grpSp>
      <p:grpSp>
        <p:nvGrpSpPr>
          <p:cNvPr id="11" name="Group 10"/>
          <p:cNvGrpSpPr/>
          <p:nvPr/>
        </p:nvGrpSpPr>
        <p:grpSpPr>
          <a:xfrm>
            <a:off x="3471084" y="3113760"/>
            <a:ext cx="1604509" cy="1785104"/>
            <a:chOff x="3471084" y="3113760"/>
            <a:chExt cx="1604509" cy="1785104"/>
          </a:xfrm>
        </p:grpSpPr>
        <p:sp>
          <p:nvSpPr>
            <p:cNvPr id="82" name="TextBox 81"/>
            <p:cNvSpPr txBox="1"/>
            <p:nvPr/>
          </p:nvSpPr>
          <p:spPr>
            <a:xfrm>
              <a:off x="3471084" y="3113760"/>
              <a:ext cx="1604509" cy="1785104"/>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Pronombres</a:t>
              </a: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83" name="Group 82"/>
            <p:cNvGrpSpPr/>
            <p:nvPr/>
          </p:nvGrpSpPr>
          <p:grpSpPr>
            <a:xfrm>
              <a:off x="3625992" y="3134985"/>
              <a:ext cx="1301164" cy="1220789"/>
              <a:chOff x="12100868" y="4387303"/>
              <a:chExt cx="2984834" cy="2794739"/>
            </a:xfrm>
          </p:grpSpPr>
          <p:pic>
            <p:nvPicPr>
              <p:cNvPr id="84" name="Picture 8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00868" y="4549932"/>
                <a:ext cx="1801372" cy="1536195"/>
              </a:xfrm>
              <a:prstGeom prst="rect">
                <a:avLst/>
              </a:prstGeom>
            </p:spPr>
          </p:pic>
          <p:pic>
            <p:nvPicPr>
              <p:cNvPr id="85" name="Picture 8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284330" y="4387303"/>
                <a:ext cx="1801372" cy="1536195"/>
              </a:xfrm>
              <a:prstGeom prst="rect">
                <a:avLst/>
              </a:prstGeom>
            </p:spPr>
          </p:pic>
          <p:pic>
            <p:nvPicPr>
              <p:cNvPr id="86" name="Picture 8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33952" y="5645847"/>
                <a:ext cx="1801372" cy="1536195"/>
              </a:xfrm>
              <a:prstGeom prst="rect">
                <a:avLst/>
              </a:prstGeom>
            </p:spPr>
          </p:pic>
        </p:grpSp>
      </p:grpSp>
      <p:grpSp>
        <p:nvGrpSpPr>
          <p:cNvPr id="20" name="Group 19"/>
          <p:cNvGrpSpPr/>
          <p:nvPr/>
        </p:nvGrpSpPr>
        <p:grpSpPr>
          <a:xfrm>
            <a:off x="8445537" y="3105429"/>
            <a:ext cx="1382618" cy="1785104"/>
            <a:chOff x="8131635" y="3105429"/>
            <a:chExt cx="1382618" cy="1785104"/>
          </a:xfrm>
        </p:grpSpPr>
        <p:sp>
          <p:nvSpPr>
            <p:cNvPr id="88" name="TextBox 87"/>
            <p:cNvSpPr txBox="1"/>
            <p:nvPr/>
          </p:nvSpPr>
          <p:spPr>
            <a:xfrm>
              <a:off x="8131634" y="3105429"/>
              <a:ext cx="138261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Elle</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68" name="Picture 6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43284" y="3283812"/>
              <a:ext cx="1223811" cy="1043656"/>
            </a:xfrm>
            <a:prstGeom prst="rect">
              <a:avLst/>
            </a:prstGeom>
          </p:spPr>
        </p:pic>
      </p:grpSp>
      <p:pic>
        <p:nvPicPr>
          <p:cNvPr id="2" name="Picture 1"/>
          <p:cNvPicPr>
            <a:picLocks noChangeAspect="1"/>
          </p:cNvPicPr>
          <p:nvPr/>
        </p:nvPicPr>
        <p:blipFill>
          <a:blip r:embed="rId14"/>
          <a:stretch>
            <a:fillRect/>
          </a:stretch>
        </p:blipFill>
        <p:spPr>
          <a:xfrm>
            <a:off x="10239509" y="3222824"/>
            <a:ext cx="1587582" cy="1244664"/>
          </a:xfrm>
          <a:prstGeom prst="rect">
            <a:avLst/>
          </a:prstGeom>
        </p:spPr>
      </p:pic>
      <p:pic>
        <p:nvPicPr>
          <p:cNvPr id="81" name="Picture 80"/>
          <p:cNvPicPr>
            <a:picLocks noChangeAspect="1"/>
          </p:cNvPicPr>
          <p:nvPr/>
        </p:nvPicPr>
        <p:blipFill>
          <a:blip r:embed="rId1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89" name="Rectangle 88">
            <a:extLst>
              <a:ext uri="{FF2B5EF4-FFF2-40B4-BE49-F238E27FC236}">
                <a16:creationId xmlns:a16="http://schemas.microsoft.com/office/drawing/2014/main" id="{1F2D1ED5-4123-C048-8A50-FD4178EB4AA6}"/>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90" name="Group 89">
            <a:extLst>
              <a:ext uri="{FF2B5EF4-FFF2-40B4-BE49-F238E27FC236}">
                <a16:creationId xmlns:a16="http://schemas.microsoft.com/office/drawing/2014/main" id="{16D2526E-6AD9-0447-9E30-D07BAF6D4D99}"/>
              </a:ext>
            </a:extLst>
          </p:cNvPr>
          <p:cNvGrpSpPr/>
          <p:nvPr/>
        </p:nvGrpSpPr>
        <p:grpSpPr>
          <a:xfrm>
            <a:off x="5211830" y="4990585"/>
            <a:ext cx="6887774" cy="1612811"/>
            <a:chOff x="5211830" y="4990585"/>
            <a:chExt cx="6887774" cy="1612811"/>
          </a:xfrm>
        </p:grpSpPr>
        <p:sp>
          <p:nvSpPr>
            <p:cNvPr id="91" name="Rectangle 90">
              <a:extLst>
                <a:ext uri="{FF2B5EF4-FFF2-40B4-BE49-F238E27FC236}">
                  <a16:creationId xmlns:a16="http://schemas.microsoft.com/office/drawing/2014/main" id="{07FC7EB3-5F4C-1C4C-8DF1-7F5562861444}"/>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8DFEA9BC-DD0A-CC4A-8BB4-9F90EF044113}"/>
                </a:ext>
              </a:extLst>
            </p:cNvPr>
            <p:cNvGrpSpPr/>
            <p:nvPr/>
          </p:nvGrpSpPr>
          <p:grpSpPr>
            <a:xfrm>
              <a:off x="5302551" y="5114260"/>
              <a:ext cx="6690725" cy="1346741"/>
              <a:chOff x="5302551" y="5114260"/>
              <a:chExt cx="6690725" cy="1346741"/>
            </a:xfrm>
          </p:grpSpPr>
          <p:grpSp>
            <p:nvGrpSpPr>
              <p:cNvPr id="93" name="Group 92">
                <a:extLst>
                  <a:ext uri="{FF2B5EF4-FFF2-40B4-BE49-F238E27FC236}">
                    <a16:creationId xmlns:a16="http://schemas.microsoft.com/office/drawing/2014/main" id="{521030D6-D103-474D-BBC4-BC75E0252673}"/>
                  </a:ext>
                </a:extLst>
              </p:cNvPr>
              <p:cNvGrpSpPr/>
              <p:nvPr/>
            </p:nvGrpSpPr>
            <p:grpSpPr>
              <a:xfrm>
                <a:off x="5302551" y="5114260"/>
                <a:ext cx="1380744" cy="1344168"/>
                <a:chOff x="5302551" y="5101197"/>
                <a:chExt cx="1380744" cy="1344168"/>
              </a:xfrm>
            </p:grpSpPr>
            <p:sp>
              <p:nvSpPr>
                <p:cNvPr id="106" name="TextBox 105">
                  <a:extLst>
                    <a:ext uri="{FF2B5EF4-FFF2-40B4-BE49-F238E27FC236}">
                      <a16:creationId xmlns:a16="http://schemas.microsoft.com/office/drawing/2014/main" id="{16F2CDC2-64AB-3240-86FB-FBD4A075F84F}"/>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07" name="Picture 106">
                  <a:extLst>
                    <a:ext uri="{FF2B5EF4-FFF2-40B4-BE49-F238E27FC236}">
                      <a16:creationId xmlns:a16="http://schemas.microsoft.com/office/drawing/2014/main" id="{170E79AF-3E3F-0D42-9539-17B3D7169E4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94" name="Group 93">
                <a:extLst>
                  <a:ext uri="{FF2B5EF4-FFF2-40B4-BE49-F238E27FC236}">
                    <a16:creationId xmlns:a16="http://schemas.microsoft.com/office/drawing/2014/main" id="{F6CD7064-FA93-DF4A-B26E-FAACA267AEFA}"/>
                  </a:ext>
                </a:extLst>
              </p:cNvPr>
              <p:cNvGrpSpPr/>
              <p:nvPr/>
            </p:nvGrpSpPr>
            <p:grpSpPr>
              <a:xfrm>
                <a:off x="6681514" y="5119881"/>
                <a:ext cx="1287311" cy="1341120"/>
                <a:chOff x="6679965" y="5119881"/>
                <a:chExt cx="1260273" cy="1341120"/>
              </a:xfrm>
            </p:grpSpPr>
            <p:sp>
              <p:nvSpPr>
                <p:cNvPr id="104" name="TextBox 103">
                  <a:extLst>
                    <a:ext uri="{FF2B5EF4-FFF2-40B4-BE49-F238E27FC236}">
                      <a16:creationId xmlns:a16="http://schemas.microsoft.com/office/drawing/2014/main" id="{BCCD6D16-7DA9-4244-8DD3-685AB87F223A}"/>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05" name="Picture 104">
                  <a:extLst>
                    <a:ext uri="{FF2B5EF4-FFF2-40B4-BE49-F238E27FC236}">
                      <a16:creationId xmlns:a16="http://schemas.microsoft.com/office/drawing/2014/main" id="{CDEAF0C8-7B9E-684A-952A-488FF1B8A79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95" name="Group 94">
                <a:extLst>
                  <a:ext uri="{FF2B5EF4-FFF2-40B4-BE49-F238E27FC236}">
                    <a16:creationId xmlns:a16="http://schemas.microsoft.com/office/drawing/2014/main" id="{887EFCC4-F436-4641-8746-7B587BD5ECFD}"/>
                  </a:ext>
                </a:extLst>
              </p:cNvPr>
              <p:cNvGrpSpPr/>
              <p:nvPr/>
            </p:nvGrpSpPr>
            <p:grpSpPr>
              <a:xfrm>
                <a:off x="7968825" y="5119214"/>
                <a:ext cx="1217753" cy="1341120"/>
                <a:chOff x="7968825" y="5106151"/>
                <a:chExt cx="1217753" cy="1341120"/>
              </a:xfrm>
            </p:grpSpPr>
            <p:sp>
              <p:nvSpPr>
                <p:cNvPr id="102" name="TextBox 101">
                  <a:extLst>
                    <a:ext uri="{FF2B5EF4-FFF2-40B4-BE49-F238E27FC236}">
                      <a16:creationId xmlns:a16="http://schemas.microsoft.com/office/drawing/2014/main" id="{DB723F55-3C99-7841-815D-42248A64D5E2}"/>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03" name="Picture 102">
                  <a:extLst>
                    <a:ext uri="{FF2B5EF4-FFF2-40B4-BE49-F238E27FC236}">
                      <a16:creationId xmlns:a16="http://schemas.microsoft.com/office/drawing/2014/main" id="{2BD2DA1E-5048-AB42-B804-A87F6EEA30A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96" name="Group 95">
                <a:extLst>
                  <a:ext uri="{FF2B5EF4-FFF2-40B4-BE49-F238E27FC236}">
                    <a16:creationId xmlns:a16="http://schemas.microsoft.com/office/drawing/2014/main" id="{976DD906-A7FE-F548-ADC0-33BB946AC88F}"/>
                  </a:ext>
                </a:extLst>
              </p:cNvPr>
              <p:cNvGrpSpPr/>
              <p:nvPr/>
            </p:nvGrpSpPr>
            <p:grpSpPr>
              <a:xfrm>
                <a:off x="9187233" y="5115260"/>
                <a:ext cx="1362456" cy="1344168"/>
                <a:chOff x="9187233" y="5102197"/>
                <a:chExt cx="1362456" cy="1344168"/>
              </a:xfrm>
            </p:grpSpPr>
            <p:sp>
              <p:nvSpPr>
                <p:cNvPr id="100" name="TextBox 99">
                  <a:extLst>
                    <a:ext uri="{FF2B5EF4-FFF2-40B4-BE49-F238E27FC236}">
                      <a16:creationId xmlns:a16="http://schemas.microsoft.com/office/drawing/2014/main" id="{DDD249CB-1948-A94B-90FC-2B11DC099B5A}"/>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01" name="Picture 100">
                  <a:extLst>
                    <a:ext uri="{FF2B5EF4-FFF2-40B4-BE49-F238E27FC236}">
                      <a16:creationId xmlns:a16="http://schemas.microsoft.com/office/drawing/2014/main" id="{8481E3BF-E099-CE4D-A849-A389660C63D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97" name="Group 96">
                <a:extLst>
                  <a:ext uri="{FF2B5EF4-FFF2-40B4-BE49-F238E27FC236}">
                    <a16:creationId xmlns:a16="http://schemas.microsoft.com/office/drawing/2014/main" id="{6962557D-86CC-0249-B988-B13FB291715E}"/>
                  </a:ext>
                </a:extLst>
              </p:cNvPr>
              <p:cNvGrpSpPr/>
              <p:nvPr/>
            </p:nvGrpSpPr>
            <p:grpSpPr>
              <a:xfrm>
                <a:off x="10548524" y="5114862"/>
                <a:ext cx="1444752" cy="1344168"/>
                <a:chOff x="10548524" y="5101799"/>
                <a:chExt cx="1444752" cy="1344168"/>
              </a:xfrm>
            </p:grpSpPr>
            <p:sp>
              <p:nvSpPr>
                <p:cNvPr id="98" name="TextBox 97">
                  <a:extLst>
                    <a:ext uri="{FF2B5EF4-FFF2-40B4-BE49-F238E27FC236}">
                      <a16:creationId xmlns:a16="http://schemas.microsoft.com/office/drawing/2014/main" id="{27DE450B-8A3E-6B4D-857A-40F0DE52486B}"/>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99" name="Picture 98">
                  <a:extLst>
                    <a:ext uri="{FF2B5EF4-FFF2-40B4-BE49-F238E27FC236}">
                      <a16:creationId xmlns:a16="http://schemas.microsoft.com/office/drawing/2014/main" id="{3EA0C27F-99C9-0E4C-8C9B-FDC2289A716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grpSp>
        <p:nvGrpSpPr>
          <p:cNvPr id="108" name="Group 107">
            <a:extLst>
              <a:ext uri="{FF2B5EF4-FFF2-40B4-BE49-F238E27FC236}">
                <a16:creationId xmlns:a16="http://schemas.microsoft.com/office/drawing/2014/main" id="{BBC5C3B1-6629-7B47-939E-36A1FD0113C2}"/>
              </a:ext>
            </a:extLst>
          </p:cNvPr>
          <p:cNvGrpSpPr/>
          <p:nvPr/>
        </p:nvGrpSpPr>
        <p:grpSpPr>
          <a:xfrm>
            <a:off x="26035" y="3334700"/>
            <a:ext cx="1580866" cy="1831271"/>
            <a:chOff x="22860" y="3128960"/>
            <a:chExt cx="1580866" cy="1831271"/>
          </a:xfrm>
        </p:grpSpPr>
        <p:sp>
          <p:nvSpPr>
            <p:cNvPr id="109" name="TextBox 108">
              <a:extLst>
                <a:ext uri="{FF2B5EF4-FFF2-40B4-BE49-F238E27FC236}">
                  <a16:creationId xmlns:a16="http://schemas.microsoft.com/office/drawing/2014/main" id="{CAB7572A-D151-D644-8766-171BE554173D}"/>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110" name="Picture 109">
              <a:extLst>
                <a:ext uri="{FF2B5EF4-FFF2-40B4-BE49-F238E27FC236}">
                  <a16:creationId xmlns:a16="http://schemas.microsoft.com/office/drawing/2014/main" id="{599BFD49-BCE4-374C-99D8-6B1BD0F8B9D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111" name="Group 110">
            <a:extLst>
              <a:ext uri="{FF2B5EF4-FFF2-40B4-BE49-F238E27FC236}">
                <a16:creationId xmlns:a16="http://schemas.microsoft.com/office/drawing/2014/main" id="{E3B4275A-4D1C-734D-AC58-2B14CF6CD6B2}"/>
              </a:ext>
            </a:extLst>
          </p:cNvPr>
          <p:cNvGrpSpPr/>
          <p:nvPr/>
        </p:nvGrpSpPr>
        <p:grpSpPr>
          <a:xfrm>
            <a:off x="32485" y="2037955"/>
            <a:ext cx="1579013" cy="1295743"/>
            <a:chOff x="22860" y="1832215"/>
            <a:chExt cx="1579013" cy="1288137"/>
          </a:xfrm>
        </p:grpSpPr>
        <p:sp>
          <p:nvSpPr>
            <p:cNvPr id="112" name="TextBox 111">
              <a:extLst>
                <a:ext uri="{FF2B5EF4-FFF2-40B4-BE49-F238E27FC236}">
                  <a16:creationId xmlns:a16="http://schemas.microsoft.com/office/drawing/2014/main" id="{CA61D758-2353-FD4A-81BE-CC883824E2A8}"/>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113" name="Picture 112">
              <a:extLst>
                <a:ext uri="{FF2B5EF4-FFF2-40B4-BE49-F238E27FC236}">
                  <a16:creationId xmlns:a16="http://schemas.microsoft.com/office/drawing/2014/main" id="{A8B0E526-5DCE-4341-993B-BAD227FA56C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114" name="Group 113">
            <a:extLst>
              <a:ext uri="{FF2B5EF4-FFF2-40B4-BE49-F238E27FC236}">
                <a16:creationId xmlns:a16="http://schemas.microsoft.com/office/drawing/2014/main" id="{DDB1C097-5B34-E546-9E0C-85013F9658F3}"/>
              </a:ext>
            </a:extLst>
          </p:cNvPr>
          <p:cNvGrpSpPr/>
          <p:nvPr/>
        </p:nvGrpSpPr>
        <p:grpSpPr>
          <a:xfrm>
            <a:off x="1610201" y="2037869"/>
            <a:ext cx="1545336" cy="1298448"/>
            <a:chOff x="1655921" y="1843079"/>
            <a:chExt cx="1552076" cy="1286794"/>
          </a:xfrm>
        </p:grpSpPr>
        <p:sp>
          <p:nvSpPr>
            <p:cNvPr id="115" name="TextBox 114">
              <a:extLst>
                <a:ext uri="{FF2B5EF4-FFF2-40B4-BE49-F238E27FC236}">
                  <a16:creationId xmlns:a16="http://schemas.microsoft.com/office/drawing/2014/main" id="{2F0A3D37-ECED-484D-9D01-0870DB94C213}"/>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116" name="Picture 115">
              <a:extLst>
                <a:ext uri="{FF2B5EF4-FFF2-40B4-BE49-F238E27FC236}">
                  <a16:creationId xmlns:a16="http://schemas.microsoft.com/office/drawing/2014/main" id="{60374E7F-E67E-FC4C-BC5F-62B0E89BD38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117" name="Group 116">
            <a:extLst>
              <a:ext uri="{FF2B5EF4-FFF2-40B4-BE49-F238E27FC236}">
                <a16:creationId xmlns:a16="http://schemas.microsoft.com/office/drawing/2014/main" id="{BB27BAE1-F36D-B14D-A0C9-95702B1B6731}"/>
              </a:ext>
            </a:extLst>
          </p:cNvPr>
          <p:cNvGrpSpPr/>
          <p:nvPr/>
        </p:nvGrpSpPr>
        <p:grpSpPr>
          <a:xfrm>
            <a:off x="1617444" y="5176828"/>
            <a:ext cx="1543050" cy="1665878"/>
            <a:chOff x="1663164" y="4971088"/>
            <a:chExt cx="1543050" cy="1569660"/>
          </a:xfrm>
        </p:grpSpPr>
        <p:sp>
          <p:nvSpPr>
            <p:cNvPr id="118" name="TextBox 117">
              <a:extLst>
                <a:ext uri="{FF2B5EF4-FFF2-40B4-BE49-F238E27FC236}">
                  <a16:creationId xmlns:a16="http://schemas.microsoft.com/office/drawing/2014/main" id="{3EAADBD7-874C-D940-AA0F-33B008D8E58C}"/>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119" name="Picture 118">
              <a:extLst>
                <a:ext uri="{FF2B5EF4-FFF2-40B4-BE49-F238E27FC236}">
                  <a16:creationId xmlns:a16="http://schemas.microsoft.com/office/drawing/2014/main" id="{6E92FDD2-C620-0A43-B05E-6F9E3E9093E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120" name="Group 119">
            <a:extLst>
              <a:ext uri="{FF2B5EF4-FFF2-40B4-BE49-F238E27FC236}">
                <a16:creationId xmlns:a16="http://schemas.microsoft.com/office/drawing/2014/main" id="{931319C5-52D6-3B46-B93E-A9D09EBF9BDC}"/>
              </a:ext>
            </a:extLst>
          </p:cNvPr>
          <p:cNvGrpSpPr/>
          <p:nvPr/>
        </p:nvGrpSpPr>
        <p:grpSpPr>
          <a:xfrm>
            <a:off x="26670" y="5173020"/>
            <a:ext cx="1581912" cy="1682496"/>
            <a:chOff x="38100" y="4967279"/>
            <a:chExt cx="1578104" cy="1631555"/>
          </a:xfrm>
        </p:grpSpPr>
        <p:sp>
          <p:nvSpPr>
            <p:cNvPr id="121" name="TextBox 120">
              <a:extLst>
                <a:ext uri="{FF2B5EF4-FFF2-40B4-BE49-F238E27FC236}">
                  <a16:creationId xmlns:a16="http://schemas.microsoft.com/office/drawing/2014/main" id="{BFEC6953-1A7C-9C49-B50F-EF299407F98C}"/>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122" name="Picture 121">
              <a:extLst>
                <a:ext uri="{FF2B5EF4-FFF2-40B4-BE49-F238E27FC236}">
                  <a16:creationId xmlns:a16="http://schemas.microsoft.com/office/drawing/2014/main" id="{38C7627B-AC68-A942-B6A3-827428210623}"/>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123" name="Group 122">
            <a:extLst>
              <a:ext uri="{FF2B5EF4-FFF2-40B4-BE49-F238E27FC236}">
                <a16:creationId xmlns:a16="http://schemas.microsoft.com/office/drawing/2014/main" id="{EBDB2587-D9EB-5E4B-B712-F5958BE80C10}"/>
              </a:ext>
            </a:extLst>
          </p:cNvPr>
          <p:cNvGrpSpPr/>
          <p:nvPr/>
        </p:nvGrpSpPr>
        <p:grpSpPr>
          <a:xfrm>
            <a:off x="1616050" y="3329933"/>
            <a:ext cx="1536494" cy="1854641"/>
            <a:chOff x="1661769" y="3124193"/>
            <a:chExt cx="1554555" cy="1831271"/>
          </a:xfrm>
        </p:grpSpPr>
        <p:sp>
          <p:nvSpPr>
            <p:cNvPr id="124" name="TextBox 123">
              <a:extLst>
                <a:ext uri="{FF2B5EF4-FFF2-40B4-BE49-F238E27FC236}">
                  <a16:creationId xmlns:a16="http://schemas.microsoft.com/office/drawing/2014/main" id="{EED0C676-FEF2-9F4D-9A1A-731392369C22}"/>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25" name="Picture 124">
              <a:extLst>
                <a:ext uri="{FF2B5EF4-FFF2-40B4-BE49-F238E27FC236}">
                  <a16:creationId xmlns:a16="http://schemas.microsoft.com/office/drawing/2014/main" id="{F8B5C789-CDD2-CC43-B135-C19FE52BBD19}"/>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26" name="Group 125">
            <a:extLst>
              <a:ext uri="{FF2B5EF4-FFF2-40B4-BE49-F238E27FC236}">
                <a16:creationId xmlns:a16="http://schemas.microsoft.com/office/drawing/2014/main" id="{108BDDA8-8BF0-A34D-9E01-D25F58D809DC}"/>
              </a:ext>
            </a:extLst>
          </p:cNvPr>
          <p:cNvGrpSpPr/>
          <p:nvPr/>
        </p:nvGrpSpPr>
        <p:grpSpPr>
          <a:xfrm>
            <a:off x="3154897" y="5173018"/>
            <a:ext cx="2027982" cy="1669688"/>
            <a:chOff x="3257767" y="5236680"/>
            <a:chExt cx="1824232" cy="1544337"/>
          </a:xfrm>
        </p:grpSpPr>
        <p:sp>
          <p:nvSpPr>
            <p:cNvPr id="127" name="TextBox 126">
              <a:extLst>
                <a:ext uri="{FF2B5EF4-FFF2-40B4-BE49-F238E27FC236}">
                  <a16:creationId xmlns:a16="http://schemas.microsoft.com/office/drawing/2014/main" id="{82A813E5-46A6-E046-B2CC-1B5A6647CD56}"/>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28" name="Picture 127">
              <a:extLst>
                <a:ext uri="{FF2B5EF4-FFF2-40B4-BE49-F238E27FC236}">
                  <a16:creationId xmlns:a16="http://schemas.microsoft.com/office/drawing/2014/main" id="{94AF5A61-0658-324A-AD1D-B030D2253CAB}"/>
                </a:ext>
              </a:extLst>
            </p:cNvPr>
            <p:cNvPicPr>
              <a:picLocks noChangeAspect="1"/>
            </p:cNvPicPr>
            <p:nvPr/>
          </p:nvPicPr>
          <p:blipFill>
            <a:blip r:embed="rId27">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129" name="TextBox 128">
            <a:extLst>
              <a:ext uri="{FF2B5EF4-FFF2-40B4-BE49-F238E27FC236}">
                <a16:creationId xmlns:a16="http://schemas.microsoft.com/office/drawing/2014/main" id="{BFC7162A-405A-6247-A88D-9AC2590B21DC}"/>
              </a:ext>
            </a:extLst>
          </p:cNvPr>
          <p:cNvSpPr txBox="1"/>
          <p:nvPr/>
        </p:nvSpPr>
        <p:spPr>
          <a:xfrm>
            <a:off x="2310633" y="117839"/>
            <a:ext cx="6300216" cy="566928"/>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16" y="5271366"/>
            <a:ext cx="11912486" cy="1325563"/>
          </a:xfrm>
        </p:spPr>
        <p:txBody>
          <a:bodyPr/>
          <a:lstStyle/>
          <a:p>
            <a:r>
              <a:rPr lang="es-MX" sz="4400" b="1" i="0" strike="noStrike" cap="none" spc="0" baseline="0" dirty="0">
                <a:solidFill>
                  <a:srgbClr val="000000"/>
                </a:solidFill>
                <a:effectLst/>
                <a:latin typeface="Tahoma"/>
                <a:ea typeface="Tahoma"/>
                <a:cs typeface="Tahoma"/>
              </a:rPr>
              <a:t>¡Las dos personas pueden pagar las citas!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pPr marL="0" indent="0">
              <a:buNone/>
            </a:pPr>
            <a:br>
              <a:rPr lang="en-US"/>
            </a:b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385571" y="4881401"/>
            <a:ext cx="11592231" cy="779929"/>
          </a:xfrm>
          <a:prstGeom prst="rect">
            <a:avLst/>
          </a:prstGeom>
        </p:spPr>
      </p:pic>
      <p:pic>
        <p:nvPicPr>
          <p:cNvPr id="15362" name="Picture 2" descr="7062f536-a4b3-49fc-beca-237f8dad8e0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8342" y="307672"/>
            <a:ext cx="10335316" cy="575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20393636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2a0a7bf5-d086-44f7-9bb0-e5625cdeb9e4@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0473" y="63154"/>
            <a:ext cx="8012440" cy="451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p:nvPr/>
        </p:nvSpPr>
        <p:spPr>
          <a:xfrm>
            <a:off x="7447167" y="1726212"/>
            <a:ext cx="427021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i="0" strike="noStrike" cap="none" spc="0" baseline="0">
                <a:solidFill>
                  <a:srgbClr val="000000"/>
                </a:solidFill>
                <a:effectLst/>
                <a:latin typeface="Tahoma"/>
                <a:ea typeface="Tahoma"/>
                <a:cs typeface="Tahoma"/>
              </a:rPr>
              <a:t>Las mujeres deben de cocinar y hacer toda la limpieza en una relación.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384700" y="4299223"/>
            <a:ext cx="11592231" cy="779929"/>
          </a:xfrm>
          <a:prstGeom prst="rect">
            <a:avLst/>
          </a:prstGeom>
        </p:spPr>
      </p:pic>
      <p:grpSp>
        <p:nvGrpSpPr>
          <p:cNvPr id="11" name="Group 10"/>
          <p:cNvGrpSpPr/>
          <p:nvPr/>
        </p:nvGrpSpPr>
        <p:grpSpPr>
          <a:xfrm>
            <a:off x="2186964" y="4979485"/>
            <a:ext cx="7542695" cy="1347115"/>
            <a:chOff x="1743661" y="3491605"/>
            <a:chExt cx="8611385" cy="1655058"/>
          </a:xfrm>
        </p:grpSpPr>
        <p:sp>
          <p:nvSpPr>
            <p:cNvPr id="12" name="Rectangle 1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743661" y="3491605"/>
              <a:ext cx="1780286" cy="164113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6" name="Title 1"/>
            <p:cNvSpPr txBox="1"/>
            <p:nvPr/>
          </p:nvSpPr>
          <p:spPr>
            <a:xfrm>
              <a:off x="3418226" y="3835106"/>
              <a:ext cx="2098944" cy="1097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dirty="0">
                  <a:solidFill>
                    <a:srgbClr val="000000"/>
                  </a:solidFill>
                  <a:effectLst/>
                  <a:latin typeface="Tahoma"/>
                  <a:ea typeface="Tahoma"/>
                  <a:cs typeface="Tahoma"/>
                </a:rPr>
                <a:t>Verdad</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Falso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10223305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127" y="5334126"/>
            <a:ext cx="7805470" cy="1325563"/>
          </a:xfrm>
        </p:spPr>
        <p:txBody>
          <a:bodyPr/>
          <a:lstStyle/>
          <a:p>
            <a:pPr algn="ctr"/>
            <a:r>
              <a:rPr lang="es-MX" sz="4400" b="1" i="0" strike="noStrike" cap="none" spc="0" baseline="0" dirty="0">
                <a:solidFill>
                  <a:srgbClr val="000000"/>
                </a:solidFill>
                <a:effectLst/>
                <a:latin typeface="Tahoma"/>
                <a:ea typeface="Tahoma"/>
                <a:cs typeface="Tahoma"/>
              </a:rPr>
              <a:t>¡Las dos personas deben cocinar y limpiar!</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307194" y="4864669"/>
            <a:ext cx="11592231" cy="77992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7410" name="Picture 2" descr="2a235b89-ea33-418a-b695-c7d5fcdb11f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11969" y="142685"/>
            <a:ext cx="8651379" cy="487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8840280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66949200-09c9-4e65-8739-35bc8abb5215@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576" y="289875"/>
            <a:ext cx="8179639" cy="461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p:nvPr/>
        </p:nvSpPr>
        <p:spPr>
          <a:xfrm>
            <a:off x="7685591" y="1598899"/>
            <a:ext cx="3850534" cy="1542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i="0" strike="noStrike" cap="none" spc="0" baseline="0" dirty="0">
                <a:solidFill>
                  <a:srgbClr val="000000"/>
                </a:solidFill>
                <a:effectLst/>
                <a:latin typeface="Tahoma"/>
                <a:ea typeface="Tahoma"/>
                <a:cs typeface="Tahoma"/>
              </a:rPr>
              <a:t>Las mujeres deben escuchar a los hombres en una relación. El hombre es </a:t>
            </a:r>
            <a:endParaRPr lang="en-US" sz="3600" b="1" dirty="0">
              <a:latin typeface="Tahoma" panose="020B0604030504040204" pitchFamily="34" charset="0"/>
              <a:ea typeface="Tahoma" panose="020B0604030504040204" pitchFamily="34" charset="0"/>
              <a:cs typeface="Tahoma" panose="020B0604030504040204" pitchFamily="34" charset="0"/>
            </a:endParaRPr>
          </a:p>
          <a:p>
            <a:pPr algn="ctr"/>
            <a:r>
              <a:rPr lang="es-MX" sz="3600" b="1" i="0" strike="noStrike" cap="none" spc="0" baseline="0" dirty="0">
                <a:solidFill>
                  <a:srgbClr val="000000"/>
                </a:solidFill>
                <a:effectLst/>
                <a:latin typeface="Tahoma"/>
                <a:ea typeface="Tahoma"/>
                <a:cs typeface="Tahoma"/>
              </a:rPr>
              <a:t>el jefe.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2884" t="48105" r="15620" b="40523"/>
          <a:stretch>
            <a:fillRect/>
          </a:stretch>
        </p:blipFill>
        <p:spPr>
          <a:xfrm>
            <a:off x="404843" y="4427114"/>
            <a:ext cx="11592231" cy="779929"/>
          </a:xfrm>
          <a:prstGeom prst="rect">
            <a:avLst/>
          </a:prstGeom>
        </p:spPr>
      </p:pic>
      <p:grpSp>
        <p:nvGrpSpPr>
          <p:cNvPr id="11" name="Group 10"/>
          <p:cNvGrpSpPr/>
          <p:nvPr/>
        </p:nvGrpSpPr>
        <p:grpSpPr>
          <a:xfrm>
            <a:off x="2005941" y="5087255"/>
            <a:ext cx="7600564" cy="1347115"/>
            <a:chOff x="1677593" y="3491605"/>
            <a:chExt cx="8677453" cy="1655058"/>
          </a:xfrm>
        </p:grpSpPr>
        <p:sp>
          <p:nvSpPr>
            <p:cNvPr id="12" name="Rectangle 1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1677593" y="3491605"/>
              <a:ext cx="1780286" cy="164113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6" name="Title 1"/>
            <p:cNvSpPr txBox="1"/>
            <p:nvPr/>
          </p:nvSpPr>
          <p:spPr>
            <a:xfrm>
              <a:off x="3359666" y="3835106"/>
              <a:ext cx="2042124" cy="1097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dirty="0">
                  <a:solidFill>
                    <a:srgbClr val="000000"/>
                  </a:solidFill>
                  <a:effectLst/>
                  <a:latin typeface="Tahoma"/>
                  <a:ea typeface="Tahoma"/>
                  <a:cs typeface="Tahoma"/>
                </a:rPr>
                <a:t>Verdad</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Falso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18434" name="Picture 2" descr="3fe0f834-870a-4a11-9f1e-1ced7f0e7696@namprd16"/>
          <p:cNvPicPr>
            <a:picLocks noChangeAspect="1" noChangeArrowheads="1"/>
          </p:cNvPicPr>
          <p:nvPr/>
        </p:nvPicPr>
        <p:blipFill>
          <a:blip r:embed="rId7">
            <a:extLst>
              <a:ext uri="{28A0092B-C50C-407E-A947-70E740481C1C}">
                <a14:useLocalDpi xmlns:a14="http://schemas.microsoft.com/office/drawing/2010/main" val="0"/>
              </a:ext>
            </a:extLst>
          </a:blip>
          <a:srcRect l="75502"/>
          <a:stretch>
            <a:fillRect/>
          </a:stretch>
        </p:blipFill>
        <p:spPr bwMode="auto">
          <a:xfrm>
            <a:off x="5512591" y="-208433"/>
            <a:ext cx="2261311" cy="520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Callout 18"/>
          <p:cNvSpPr/>
          <p:nvPr/>
        </p:nvSpPr>
        <p:spPr>
          <a:xfrm>
            <a:off x="3329315" y="373865"/>
            <a:ext cx="2168435" cy="971610"/>
          </a:xfrm>
          <a:prstGeom prst="wedgeEllipseCallout">
            <a:avLst>
              <a:gd name="adj1" fmla="val 65431"/>
              <a:gd name="adj2" fmla="val 3204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479265" y="487142"/>
            <a:ext cx="1891388" cy="701040"/>
          </a:xfrm>
          <a:prstGeom prst="rect">
            <a:avLst/>
          </a:prstGeom>
          <a:noFill/>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¡Haga lo que yo le diga!</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20031941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1539433" y="5389373"/>
            <a:ext cx="107590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b="1" i="0" strike="noStrike" cap="none" spc="0" baseline="0" dirty="0">
                <a:solidFill>
                  <a:srgbClr val="000000"/>
                </a:solidFill>
                <a:effectLst/>
                <a:latin typeface="Tahoma"/>
                <a:ea typeface="Tahoma"/>
                <a:cs typeface="Tahoma"/>
              </a:rPr>
              <a:t>¡Nadie es jefe en una relación sana!</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299883" y="5057571"/>
            <a:ext cx="11592231" cy="77992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9458" name="Picture 2" descr="3fe0f834-870a-4a11-9f1e-1ced7f0e7696@namprd16"/>
          <p:cNvPicPr>
            <a:picLocks noChangeAspect="1" noChangeArrowheads="1"/>
          </p:cNvPicPr>
          <p:nvPr/>
        </p:nvPicPr>
        <p:blipFill>
          <a:blip r:embed="rId4">
            <a:extLst>
              <a:ext uri="{28A0092B-C50C-407E-A947-70E740481C1C}">
                <a14:useLocalDpi xmlns:a14="http://schemas.microsoft.com/office/drawing/2010/main" val="0"/>
              </a:ext>
            </a:extLst>
          </a:blip>
          <a:srcRect r="24486"/>
          <a:stretch>
            <a:fillRect/>
          </a:stretch>
        </p:blipFill>
        <p:spPr bwMode="auto">
          <a:xfrm>
            <a:off x="2297201" y="-360767"/>
            <a:ext cx="7597594" cy="56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Callout 10"/>
          <p:cNvSpPr/>
          <p:nvPr/>
        </p:nvSpPr>
        <p:spPr>
          <a:xfrm>
            <a:off x="5525589" y="169817"/>
            <a:ext cx="2116182" cy="1097280"/>
          </a:xfrm>
          <a:prstGeom prst="wedgeEllipseCallout">
            <a:avLst>
              <a:gd name="adj1" fmla="val 58179"/>
              <a:gd name="adj2" fmla="val 4940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Oval Callout 12"/>
          <p:cNvSpPr/>
          <p:nvPr/>
        </p:nvSpPr>
        <p:spPr>
          <a:xfrm>
            <a:off x="4668208" y="1394631"/>
            <a:ext cx="2116182" cy="1097280"/>
          </a:xfrm>
          <a:prstGeom prst="wedgeEllipseCallout">
            <a:avLst>
              <a:gd name="adj1" fmla="val -65895"/>
              <a:gd name="adj2" fmla="val -232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73580" y="504082"/>
            <a:ext cx="2116182" cy="400110"/>
          </a:xfrm>
          <a:prstGeom prst="rect">
            <a:avLst/>
          </a:prstGeom>
          <a:noFill/>
        </p:spPr>
        <p:txBody>
          <a:bodyPr wrap="square" rtlCol="0">
            <a:spAutoFit/>
          </a:bodyPr>
          <a:lstStyle/>
          <a:p>
            <a:r>
              <a:rPr lang="es-MX" sz="2000" b="0" i="0" strike="noStrike" cap="none" spc="0" baseline="0" dirty="0">
                <a:solidFill>
                  <a:srgbClr val="000000"/>
                </a:solidFill>
                <a:effectLst/>
                <a:latin typeface="Tahoma"/>
                <a:ea typeface="Tahoma"/>
                <a:cs typeface="Tahoma"/>
              </a:rPr>
              <a:t>¡Excelente idea!</a:t>
            </a:r>
          </a:p>
        </p:txBody>
      </p:sp>
      <p:sp>
        <p:nvSpPr>
          <p:cNvPr id="15" name="TextBox 14"/>
          <p:cNvSpPr txBox="1"/>
          <p:nvPr/>
        </p:nvSpPr>
        <p:spPr>
          <a:xfrm>
            <a:off x="4688878" y="1589328"/>
            <a:ext cx="1960803" cy="701040"/>
          </a:xfrm>
          <a:prstGeom prst="rect">
            <a:avLst/>
          </a:prstGeom>
          <a:noFill/>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¡Hagamos</a:t>
            </a:r>
          </a:p>
          <a:p>
            <a:pPr algn="ctr"/>
            <a:r>
              <a:rPr lang="es-MX" sz="2000" b="0" i="0" strike="noStrike" cap="none" spc="0" baseline="0" dirty="0">
                <a:solidFill>
                  <a:srgbClr val="000000"/>
                </a:solidFill>
                <a:effectLst/>
                <a:latin typeface="Tahoma"/>
                <a:ea typeface="Tahoma"/>
                <a:cs typeface="Tahoma"/>
              </a:rPr>
              <a:t>esto juntos!</a:t>
            </a:r>
          </a:p>
        </p:txBody>
      </p:sp>
      <p:sp>
        <p:nvSpPr>
          <p:cNvPr id="16"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37046527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7726858" y="2047166"/>
            <a:ext cx="439982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400" b="1" i="0" strike="noStrike" cap="none" spc="0" baseline="0" dirty="0">
                <a:solidFill>
                  <a:srgbClr val="000000"/>
                </a:solidFill>
                <a:effectLst/>
                <a:latin typeface="Tahoma"/>
                <a:ea typeface="Tahoma"/>
                <a:cs typeface="Tahoma"/>
              </a:rPr>
              <a:t>Está bien que los hombres salgan a citas con muchas personas, pero no está bien que las mujeres salgan a citas con muchas personas.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04843" y="4391713"/>
            <a:ext cx="11592231" cy="779929"/>
          </a:xfrm>
          <a:prstGeom prst="rect">
            <a:avLst/>
          </a:prstGeom>
        </p:spPr>
      </p:pic>
      <p:grpSp>
        <p:nvGrpSpPr>
          <p:cNvPr id="11" name="Group 10"/>
          <p:cNvGrpSpPr/>
          <p:nvPr/>
        </p:nvGrpSpPr>
        <p:grpSpPr>
          <a:xfrm>
            <a:off x="2274173" y="5041750"/>
            <a:ext cx="7612139" cy="1347115"/>
            <a:chOff x="1664378" y="3491605"/>
            <a:chExt cx="8690668" cy="1655058"/>
          </a:xfrm>
        </p:grpSpPr>
        <p:sp>
          <p:nvSpPr>
            <p:cNvPr id="12" name="Rectangle 11"/>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664378" y="3491605"/>
              <a:ext cx="1780286" cy="164113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6" name="Title 1"/>
            <p:cNvSpPr txBox="1"/>
            <p:nvPr/>
          </p:nvSpPr>
          <p:spPr>
            <a:xfrm>
              <a:off x="3336319" y="3835106"/>
              <a:ext cx="2065470" cy="1097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dirty="0">
                  <a:solidFill>
                    <a:srgbClr val="000000"/>
                  </a:solidFill>
                  <a:effectLst/>
                  <a:latin typeface="Tahoma"/>
                  <a:ea typeface="Tahoma"/>
                  <a:cs typeface="Tahoma"/>
                </a:rPr>
                <a:t>Verdad</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Falso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7884" y="25532"/>
            <a:ext cx="8328899" cy="4694897"/>
          </a:xfrm>
          <a:prstGeom prst="rect">
            <a:avLst/>
          </a:prstGeom>
        </p:spPr>
      </p:pic>
      <p:pic>
        <p:nvPicPr>
          <p:cNvPr id="20" name="Picture 2" descr="f8df2255-0d3d-417b-8ec5-d6338347f112@namprd16"/>
          <p:cNvPicPr>
            <a:picLocks noChangeAspect="1" noChangeArrowheads="1"/>
          </p:cNvPicPr>
          <p:nvPr/>
        </p:nvPicPr>
        <p:blipFill>
          <a:blip r:embed="rId7">
            <a:extLst>
              <a:ext uri="{28A0092B-C50C-407E-A947-70E740481C1C}">
                <a14:useLocalDpi xmlns:a14="http://schemas.microsoft.com/office/drawing/2010/main" val="0"/>
              </a:ext>
            </a:extLst>
          </a:blip>
          <a:srcRect l="1" r="54101"/>
          <a:stretch>
            <a:fillRect/>
          </a:stretch>
        </p:blipFill>
        <p:spPr bwMode="auto">
          <a:xfrm>
            <a:off x="578386" y="427190"/>
            <a:ext cx="3693892" cy="442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6dda89c7-199b-4b63-b1b8-ce8898104b06@namprd16"/>
          <p:cNvPicPr>
            <a:picLocks noChangeAspect="1" noChangeArrowheads="1"/>
          </p:cNvPicPr>
          <p:nvPr/>
        </p:nvPicPr>
        <p:blipFill>
          <a:blip r:embed="rId8">
            <a:extLst>
              <a:ext uri="{28A0092B-C50C-407E-A947-70E740481C1C}">
                <a14:useLocalDpi xmlns:a14="http://schemas.microsoft.com/office/drawing/2010/main" val="0"/>
              </a:ext>
            </a:extLst>
          </a:blip>
          <a:srcRect l="32291" r="44779"/>
          <a:stretch>
            <a:fillRect/>
          </a:stretch>
        </p:blipFill>
        <p:spPr bwMode="auto">
          <a:xfrm>
            <a:off x="4039324" y="302275"/>
            <a:ext cx="1776160" cy="436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31304245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450886" y="5532437"/>
            <a:ext cx="118597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i="0" strike="noStrike" cap="none" spc="0" baseline="0" dirty="0">
                <a:solidFill>
                  <a:srgbClr val="000000"/>
                </a:solidFill>
                <a:effectLst/>
                <a:latin typeface="Tahoma"/>
                <a:ea typeface="Tahoma"/>
                <a:cs typeface="Tahoma"/>
              </a:rPr>
              <a:t>Cada persona puede decidir si quiere salir </a:t>
            </a:r>
          </a:p>
          <a:p>
            <a:pPr algn="ctr"/>
            <a:r>
              <a:rPr lang="es-MX" sz="3600" b="1" dirty="0">
                <a:solidFill>
                  <a:srgbClr val="000000"/>
                </a:solidFill>
                <a:latin typeface="Tahoma"/>
                <a:ea typeface="Tahoma"/>
                <a:cs typeface="Tahoma"/>
              </a:rPr>
              <a:t>con muchas personas</a:t>
            </a:r>
            <a:r>
              <a:rPr lang="es-MX" sz="3600" b="1" i="0" strike="noStrike" cap="none" spc="0" baseline="0" dirty="0">
                <a:solidFill>
                  <a:srgbClr val="000000"/>
                </a:solidFill>
                <a:effectLst/>
                <a:latin typeface="Tahoma"/>
                <a:ea typeface="Tahoma"/>
                <a:cs typeface="Tahoma"/>
              </a:rPr>
              <a:t>.</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0886" y="5050683"/>
            <a:ext cx="11592231" cy="77992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6" y="212404"/>
            <a:ext cx="9484493" cy="5346291"/>
          </a:xfrm>
          <a:prstGeom prst="rect">
            <a:avLst/>
          </a:prstGeom>
        </p:spPr>
      </p:pic>
      <p:pic>
        <p:nvPicPr>
          <p:cNvPr id="12" name="Picture 3" descr="6dda89c7-199b-4b63-b1b8-ce8898104b06@namprd16"/>
          <p:cNvPicPr>
            <a:picLocks noChangeAspect="1" noChangeArrowheads="1"/>
          </p:cNvPicPr>
          <p:nvPr/>
        </p:nvPicPr>
        <p:blipFill>
          <a:blip r:embed="rId5">
            <a:extLst>
              <a:ext uri="{28A0092B-C50C-407E-A947-70E740481C1C}">
                <a14:useLocalDpi xmlns:a14="http://schemas.microsoft.com/office/drawing/2010/main" val="0"/>
              </a:ext>
            </a:extLst>
          </a:blip>
          <a:srcRect l="32291" r="44779"/>
          <a:stretch>
            <a:fillRect/>
          </a:stretch>
        </p:blipFill>
        <p:spPr bwMode="auto">
          <a:xfrm>
            <a:off x="1283116" y="509774"/>
            <a:ext cx="2022594" cy="497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1803" y="465339"/>
            <a:ext cx="8826357" cy="4975308"/>
          </a:xfrm>
          <a:prstGeom prst="rect">
            <a:avLst/>
          </a:prstGeom>
        </p:spPr>
      </p:pic>
      <p:pic>
        <p:nvPicPr>
          <p:cNvPr id="16" name="Picture 3" descr="1ad39b3f-bb94-4a22-b31f-74a23c17a3e4@namprd16"/>
          <p:cNvPicPr>
            <a:picLocks noChangeAspect="1" noChangeArrowheads="1"/>
          </p:cNvPicPr>
          <p:nvPr/>
        </p:nvPicPr>
        <p:blipFill>
          <a:blip r:embed="rId7">
            <a:extLst>
              <a:ext uri="{28A0092B-C50C-407E-A947-70E740481C1C}">
                <a14:useLocalDpi xmlns:a14="http://schemas.microsoft.com/office/drawing/2010/main" val="0"/>
              </a:ext>
            </a:extLst>
          </a:blip>
          <a:srcRect l="32190" r="43888"/>
          <a:stretch>
            <a:fillRect/>
          </a:stretch>
        </p:blipFill>
        <p:spPr bwMode="auto">
          <a:xfrm>
            <a:off x="7754086" y="509774"/>
            <a:ext cx="2142444" cy="504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251ddd9c-6984-4e5d-a621-f8d45ab332b2@namprd16"/>
          <p:cNvPicPr>
            <a:picLocks noChangeAspect="1" noChangeArrowheads="1"/>
          </p:cNvPicPr>
          <p:nvPr/>
        </p:nvPicPr>
        <p:blipFill>
          <a:blip r:embed="rId8">
            <a:extLst>
              <a:ext uri="{28A0092B-C50C-407E-A947-70E740481C1C}">
                <a14:useLocalDpi xmlns:a14="http://schemas.microsoft.com/office/drawing/2010/main" val="0"/>
              </a:ext>
            </a:extLst>
          </a:blip>
          <a:srcRect r="72483"/>
          <a:stretch>
            <a:fillRect/>
          </a:stretch>
        </p:blipFill>
        <p:spPr bwMode="auto">
          <a:xfrm>
            <a:off x="9077185" y="689685"/>
            <a:ext cx="2251540" cy="461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201325288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7726858" y="2047166"/>
            <a:ext cx="427021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i="0" strike="noStrike" cap="none" spc="0" baseline="0">
                <a:solidFill>
                  <a:srgbClr val="000000"/>
                </a:solidFill>
                <a:effectLst/>
                <a:latin typeface="Tahoma"/>
                <a:ea typeface="Tahoma"/>
                <a:cs typeface="Tahoma"/>
              </a:rPr>
              <a:t>Solo el hombre puede cortar el césped.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555388" y="4513846"/>
            <a:ext cx="11592231" cy="779929"/>
          </a:xfrm>
          <a:prstGeom prst="rect">
            <a:avLst/>
          </a:prstGeom>
        </p:spPr>
      </p:pic>
      <p:grpSp>
        <p:nvGrpSpPr>
          <p:cNvPr id="10" name="Group 9"/>
          <p:cNvGrpSpPr/>
          <p:nvPr/>
        </p:nvGrpSpPr>
        <p:grpSpPr>
          <a:xfrm>
            <a:off x="2527723" y="5156356"/>
            <a:ext cx="7554270" cy="1347115"/>
            <a:chOff x="1730446" y="3491605"/>
            <a:chExt cx="8624600" cy="1655058"/>
          </a:xfrm>
        </p:grpSpPr>
        <p:sp>
          <p:nvSpPr>
            <p:cNvPr id="11" name="Rectangle 10"/>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730446" y="3491605"/>
              <a:ext cx="1780286" cy="164113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5" name="Title 1"/>
            <p:cNvSpPr txBox="1"/>
            <p:nvPr/>
          </p:nvSpPr>
          <p:spPr>
            <a:xfrm>
              <a:off x="3416850" y="3835106"/>
              <a:ext cx="2091447" cy="10970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800" b="1" i="0" strike="noStrike" cap="none" spc="0" baseline="0" dirty="0">
                  <a:solidFill>
                    <a:srgbClr val="000000"/>
                  </a:solidFill>
                  <a:effectLst/>
                  <a:latin typeface="Tahoma"/>
                  <a:ea typeface="Tahoma"/>
                  <a:cs typeface="Tahoma"/>
                </a:rPr>
                <a:t>Verdad</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16"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400" b="1" i="0" strike="noStrike" cap="none" spc="0" baseline="0">
                  <a:solidFill>
                    <a:srgbClr val="000000"/>
                  </a:solidFill>
                  <a:effectLst/>
                  <a:latin typeface="Tahoma"/>
                  <a:ea typeface="Tahoma"/>
                  <a:cs typeface="Tahoma"/>
                </a:rPr>
                <a:t>Falso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pic>
        <p:nvPicPr>
          <p:cNvPr id="20482" name="Picture 2" descr="dca98774-f154-4217-9a48-93753c76541a@namprd16"/>
          <p:cNvPicPr>
            <a:picLocks noChangeAspect="1" noChangeArrowheads="1"/>
          </p:cNvPicPr>
          <p:nvPr/>
        </p:nvPicPr>
        <p:blipFill>
          <a:blip r:embed="rId6">
            <a:extLst>
              <a:ext uri="{28A0092B-C50C-407E-A947-70E740481C1C}">
                <a14:useLocalDpi xmlns:a14="http://schemas.microsoft.com/office/drawing/2010/main" val="0"/>
              </a:ext>
            </a:extLst>
          </a:blip>
          <a:srcRect l="29136"/>
          <a:stretch>
            <a:fillRect/>
          </a:stretch>
        </p:blipFill>
        <p:spPr bwMode="auto">
          <a:xfrm>
            <a:off x="1933303" y="-175050"/>
            <a:ext cx="6113417" cy="486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3">
            <a:extLst>
              <a:ext uri="{FF2B5EF4-FFF2-40B4-BE49-F238E27FC236}">
                <a16:creationId xmlns:a16="http://schemas.microsoft.com/office/drawing/2014/main" id="{10C28071-44D1-4D11-877A-0DAEBA31D9EE}"/>
              </a:ext>
            </a:extLst>
          </p:cNvPr>
          <p:cNvSpPr txBox="1"/>
          <p:nvPr/>
        </p:nvSpPr>
        <p:spPr>
          <a:xfrm>
            <a:off x="8900858" y="6556359"/>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7332239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332239" y="5398861"/>
            <a:ext cx="118597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i="0" strike="noStrike" cap="none" spc="0" baseline="0">
                <a:solidFill>
                  <a:srgbClr val="000000"/>
                </a:solidFill>
                <a:effectLst/>
                <a:latin typeface="Tahoma"/>
                <a:ea typeface="Tahoma"/>
                <a:cs typeface="Tahoma"/>
              </a:rPr>
              <a:t>Personas de cualquier género pueden cortar el césped.</a:t>
            </a:r>
            <a:endParaRPr lang="en-US" sz="4000" b="1">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0886" y="5050683"/>
            <a:ext cx="11592231" cy="77992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21506" name="Picture 2" descr="9a4fa430-aa44-4e41-b6a0-3110a1fd5a6e@namprd16"/>
          <p:cNvPicPr>
            <a:picLocks noChangeAspect="1" noChangeArrowheads="1"/>
          </p:cNvPicPr>
          <p:nvPr/>
        </p:nvPicPr>
        <p:blipFill>
          <a:blip r:embed="rId4">
            <a:extLst>
              <a:ext uri="{28A0092B-C50C-407E-A947-70E740481C1C}">
                <a14:useLocalDpi xmlns:a14="http://schemas.microsoft.com/office/drawing/2010/main" val="0"/>
              </a:ext>
            </a:extLst>
          </a:blip>
          <a:srcRect l="31061"/>
          <a:stretch>
            <a:fillRect/>
          </a:stretch>
        </p:blipFill>
        <p:spPr bwMode="auto">
          <a:xfrm>
            <a:off x="5147208" y="348054"/>
            <a:ext cx="6100354" cy="49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stretch>
            <a:fillRect/>
          </a:stretch>
        </p:blipFill>
        <p:spPr>
          <a:xfrm>
            <a:off x="-29496" y="256036"/>
            <a:ext cx="5974080" cy="5019034"/>
          </a:xfrm>
          <a:prstGeom prst="rect">
            <a:avLst/>
          </a:prstGeom>
        </p:spPr>
      </p:pic>
      <p:sp>
        <p:nvSpPr>
          <p:cNvPr id="13"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41032822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02CE33B-4625-B648-9A5B-57469AFB1087}"/>
              </a:ext>
            </a:extLst>
          </p:cNvPr>
          <p:cNvGrpSpPr/>
          <p:nvPr/>
        </p:nvGrpSpPr>
        <p:grpSpPr>
          <a:xfrm>
            <a:off x="0" y="0"/>
            <a:ext cx="12192001" cy="6858000"/>
            <a:chOff x="0" y="0"/>
            <a:chExt cx="12192001" cy="6858000"/>
          </a:xfrm>
        </p:grpSpPr>
        <p:grpSp>
          <p:nvGrpSpPr>
            <p:cNvPr id="10" name="Group 9">
              <a:extLst>
                <a:ext uri="{FF2B5EF4-FFF2-40B4-BE49-F238E27FC236}">
                  <a16:creationId xmlns:a16="http://schemas.microsoft.com/office/drawing/2014/main" id="{318C81E2-D813-704E-A636-8F1752B40848}"/>
                </a:ext>
              </a:extLst>
            </p:cNvPr>
            <p:cNvGrpSpPr/>
            <p:nvPr/>
          </p:nvGrpSpPr>
          <p:grpSpPr>
            <a:xfrm>
              <a:off x="0" y="0"/>
              <a:ext cx="12192000" cy="6858000"/>
              <a:chOff x="0" y="0"/>
              <a:chExt cx="12192000" cy="6858000"/>
            </a:xfrm>
          </p:grpSpPr>
          <p:pic>
            <p:nvPicPr>
              <p:cNvPr id="24" name="Picture 23">
                <a:extLst>
                  <a:ext uri="{FF2B5EF4-FFF2-40B4-BE49-F238E27FC236}">
                    <a16:creationId xmlns:a16="http://schemas.microsoft.com/office/drawing/2014/main" id="{8E83B90E-710A-8A49-A709-F2D40C23F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a:extLst>
                  <a:ext uri="{FF2B5EF4-FFF2-40B4-BE49-F238E27FC236}">
                    <a16:creationId xmlns:a16="http://schemas.microsoft.com/office/drawing/2014/main" id="{F3B6DD67-56A4-0B4E-9E63-39FA87139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1" name="Footer Placeholder 3">
              <a:extLst>
                <a:ext uri="{FF2B5EF4-FFF2-40B4-BE49-F238E27FC236}">
                  <a16:creationId xmlns:a16="http://schemas.microsoft.com/office/drawing/2014/main" id="{8F3FB0C0-5F41-AF44-A032-F8628E112CDF}"/>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2" name="Picture 11">
              <a:extLst>
                <a:ext uri="{FF2B5EF4-FFF2-40B4-BE49-F238E27FC236}">
                  <a16:creationId xmlns:a16="http://schemas.microsoft.com/office/drawing/2014/main" id="{2BA9B429-9A1A-6E46-8996-3F88E1181697}"/>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3" name="Group 12">
              <a:extLst>
                <a:ext uri="{FF2B5EF4-FFF2-40B4-BE49-F238E27FC236}">
                  <a16:creationId xmlns:a16="http://schemas.microsoft.com/office/drawing/2014/main" id="{B39898A4-43A3-3941-8EA3-F173463FC170}"/>
                </a:ext>
              </a:extLst>
            </p:cNvPr>
            <p:cNvGrpSpPr/>
            <p:nvPr/>
          </p:nvGrpSpPr>
          <p:grpSpPr>
            <a:xfrm>
              <a:off x="2323753" y="343701"/>
              <a:ext cx="6386621" cy="2269566"/>
              <a:chOff x="2323753" y="343701"/>
              <a:chExt cx="6386621" cy="2269566"/>
            </a:xfrm>
          </p:grpSpPr>
          <p:sp>
            <p:nvSpPr>
              <p:cNvPr id="15" name="Oval 14">
                <a:extLst>
                  <a:ext uri="{FF2B5EF4-FFF2-40B4-BE49-F238E27FC236}">
                    <a16:creationId xmlns:a16="http://schemas.microsoft.com/office/drawing/2014/main" id="{3E68F762-80C0-9046-988C-99EE22E5578C}"/>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7CD2AA5-5205-4940-BCF6-1EF613A2CD19}"/>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18C9049-86EE-E14D-8153-EA71551A0B3E}"/>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18" name="TextBox 17">
                <a:extLst>
                  <a:ext uri="{FF2B5EF4-FFF2-40B4-BE49-F238E27FC236}">
                    <a16:creationId xmlns:a16="http://schemas.microsoft.com/office/drawing/2014/main" id="{4D81EE40-D83B-DF44-9001-4ABEAB6A24AC}"/>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19" name="Group 18">
                <a:extLst>
                  <a:ext uri="{FF2B5EF4-FFF2-40B4-BE49-F238E27FC236}">
                    <a16:creationId xmlns:a16="http://schemas.microsoft.com/office/drawing/2014/main" id="{55FF112E-8E7E-5344-BE03-8692BA48AE67}"/>
                  </a:ext>
                </a:extLst>
              </p:cNvPr>
              <p:cNvGrpSpPr/>
              <p:nvPr/>
            </p:nvGrpSpPr>
            <p:grpSpPr>
              <a:xfrm>
                <a:off x="2482050" y="343701"/>
                <a:ext cx="5281205" cy="646331"/>
                <a:chOff x="2038214" y="274927"/>
                <a:chExt cx="4844516" cy="646331"/>
              </a:xfrm>
            </p:grpSpPr>
            <p:sp>
              <p:nvSpPr>
                <p:cNvPr id="22" name="Rectangle 21">
                  <a:extLst>
                    <a:ext uri="{FF2B5EF4-FFF2-40B4-BE49-F238E27FC236}">
                      <a16:creationId xmlns:a16="http://schemas.microsoft.com/office/drawing/2014/main" id="{B176F11C-7A33-184E-90AD-31046C754134}"/>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871E587-E632-7744-8CF6-97D39AE80D2D}"/>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0" name="Oval 19">
                <a:extLst>
                  <a:ext uri="{FF2B5EF4-FFF2-40B4-BE49-F238E27FC236}">
                    <a16:creationId xmlns:a16="http://schemas.microsoft.com/office/drawing/2014/main" id="{799C90B5-546C-6649-9CD2-4ADDDC3B3B24}"/>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2F5B2AE-4050-2F48-AB43-FDC6CD8B4298}"/>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4" name="Rectangle 13">
              <a:extLst>
                <a:ext uri="{FF2B5EF4-FFF2-40B4-BE49-F238E27FC236}">
                  <a16:creationId xmlns:a16="http://schemas.microsoft.com/office/drawing/2014/main" id="{F108A6EE-7127-1247-94EF-D3D20B7BF15F}"/>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656F65BA-375B-E142-97FD-CED1A2C7AB63}"/>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124" y="0"/>
            <a:ext cx="12231068" cy="6858000"/>
            <a:chOff x="0" y="0"/>
            <a:chExt cx="12231068" cy="68580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484136" y="932939"/>
              <a:ext cx="3546001" cy="1384995"/>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Repaso de </a:t>
              </a:r>
            </a:p>
            <a:p>
              <a:pPr algn="ctr"/>
              <a:r>
                <a:rPr lang="es-MX" sz="2800" b="0" i="0" strike="noStrike" cap="none" spc="0" baseline="0" dirty="0">
                  <a:solidFill>
                    <a:srgbClr val="000000"/>
                  </a:solidFill>
                  <a:effectLst/>
                  <a:latin typeface="Tahoma"/>
                  <a:ea typeface="Tahoma"/>
                  <a:cs typeface="Tahoma"/>
                </a:rPr>
                <a:t>género y pronombres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805018" y="2466292"/>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Estereotipos de 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628600" y="4636134"/>
              <a:ext cx="4442196"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Los estereotipos de género y la seguridad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360637" y="380448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9703686" y="5413862"/>
              <a:ext cx="2527382" cy="954107"/>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Juego</a:t>
              </a:r>
              <a:r>
                <a:rPr lang="en-US" sz="2800" b="0" i="0" strike="noStrike" cap="none" spc="0" baseline="0" dirty="0">
                  <a:effectLst/>
                  <a:latin typeface="Tahoma" panose="020B0604030504040204" pitchFamily="34" charset="0"/>
                  <a:ea typeface="Tahoma" panose="020B0604030504040204" pitchFamily="34" charset="0"/>
                  <a:cs typeface="Tahoma" panose="020B0604030504040204" pitchFamily="34" charset="0"/>
                </a:rPr>
                <a:t> d</a:t>
              </a:r>
              <a:r>
                <a:rPr lang="es-MX" sz="2800" dirty="0">
                  <a:solidFill>
                    <a:srgbClr val="000000"/>
                  </a:solidFill>
                  <a:latin typeface="Tahoma"/>
                  <a:ea typeface="Tahoma"/>
                  <a:cs typeface="Tahoma"/>
                </a:rPr>
                <a:t>e e</a:t>
              </a:r>
              <a:r>
                <a:rPr lang="es-MX" sz="2800" b="0" i="0" strike="noStrike" cap="none" spc="0" baseline="0" dirty="0">
                  <a:solidFill>
                    <a:srgbClr val="000000"/>
                  </a:solidFill>
                  <a:effectLst/>
                  <a:latin typeface="Tahoma"/>
                  <a:ea typeface="Tahoma"/>
                  <a:cs typeface="Tahoma"/>
                </a:rPr>
                <a:t>stereotipos </a:t>
              </a:r>
            </a:p>
          </p:txBody>
        </p:sp>
        <p:sp>
          <p:nvSpPr>
            <p:cNvPr id="16"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7" name="TextBox 16"/>
            <p:cNvSpPr txBox="1"/>
            <p:nvPr/>
          </p:nvSpPr>
          <p:spPr>
            <a:xfrm>
              <a:off x="6736233" y="668118"/>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6736233" y="1273807"/>
              <a:ext cx="1403544" cy="461665"/>
            </a:xfrm>
            <a:prstGeom prst="rect">
              <a:avLst/>
            </a:prstGeom>
            <a:noFill/>
            <a:ln w="38100">
              <a:solidFill>
                <a:schemeClr val="tx1"/>
              </a:solidFill>
            </a:ln>
          </p:spPr>
          <p:txBody>
            <a:bodyPr wrap="square" rtlCol="0">
              <a:spAutoFit/>
            </a:bodyPr>
            <a:lstStyle/>
            <a:p>
              <a:r>
                <a:rPr lang="es-MX" sz="2400" b="1" i="0" strike="noStrike" cap="none" spc="0" baseline="0" dirty="0">
                  <a:solidFill>
                    <a:srgbClr val="000000"/>
                  </a:solidFill>
                  <a:effectLst/>
                  <a:latin typeface="Tahoma"/>
                  <a:ea typeface="Tahoma"/>
                  <a:cs typeface="Tahoma"/>
                </a:rPr>
                <a:t>Hombre</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736233" y="1860603"/>
              <a:ext cx="1913600"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No binario </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20" name="Picture 2" descr="780d64e9-6b9b-4667-9707-bd697435b62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54948" y="1891899"/>
              <a:ext cx="2811477" cy="158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5"/>
            <a:stretch>
              <a:fillRect/>
            </a:stretch>
          </p:blipFill>
          <p:spPr>
            <a:xfrm>
              <a:off x="2374035" y="3356829"/>
              <a:ext cx="1694056" cy="1186374"/>
            </a:xfrm>
            <a:prstGeom prst="rect">
              <a:avLst/>
            </a:prstGeom>
          </p:spPr>
        </p:pic>
        <p:pic>
          <p:nvPicPr>
            <p:cNvPr id="22" name="Picture 2" descr="236c5e1d-6c16-4955-b50c-f02c146c70aa@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47572" y="4627871"/>
              <a:ext cx="1826228" cy="1029609"/>
            </a:xfrm>
            <a:prstGeom prst="rect">
              <a:avLst/>
            </a:prstGeom>
            <a:noFill/>
            <a:ln w="76200">
              <a:solidFill>
                <a:srgbClr val="000000"/>
              </a:solidFill>
              <a:miter lim="800000"/>
            </a:ln>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6401314" y="5563801"/>
              <a:ext cx="3412821" cy="686027"/>
              <a:chOff x="1673884" y="3491605"/>
              <a:chExt cx="8681162" cy="1655058"/>
            </a:xfrm>
          </p:grpSpPr>
          <p:sp>
            <p:nvSpPr>
              <p:cNvPr id="24" name="Rectangle 23"/>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rcRect t="4183" r="67947" b="43399"/>
              <a:stretch>
                <a:fillRect/>
              </a:stretch>
            </p:blipFill>
            <p:spPr>
              <a:xfrm>
                <a:off x="1673884" y="3491605"/>
                <a:ext cx="1780286" cy="1641138"/>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9"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200" b="1" i="0" strike="noStrike" cap="none" spc="0" baseline="0">
                    <a:solidFill>
                      <a:srgbClr val="000000"/>
                    </a:solidFill>
                    <a:effectLst/>
                    <a:latin typeface="Tahoma"/>
                    <a:ea typeface="Tahoma"/>
                    <a:cs typeface="Tahoma"/>
                  </a:rPr>
                  <a:t>Falso</a:t>
                </a:r>
                <a:endParaRPr lang="en-US" sz="1200" b="1">
                  <a:latin typeface="Tahoma" panose="020B0604030504040204" pitchFamily="34" charset="0"/>
                  <a:ea typeface="Tahoma" panose="020B0604030504040204" pitchFamily="34" charset="0"/>
                  <a:cs typeface="Tahoma" panose="020B0604030504040204" pitchFamily="34" charset="0"/>
                </a:endParaRPr>
              </a:p>
            </p:txBody>
          </p:sp>
        </p:grpSp>
      </p:grpSp>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32" name="Title 1">
            <a:extLst>
              <a:ext uri="{FF2B5EF4-FFF2-40B4-BE49-F238E27FC236}">
                <a16:creationId xmlns:a16="http://schemas.microsoft.com/office/drawing/2014/main" id="{521BB8A3-C212-E4DD-E58D-4464CEC5693D}"/>
              </a:ext>
            </a:extLst>
          </p:cNvPr>
          <p:cNvSpPr txBox="1"/>
          <p:nvPr/>
        </p:nvSpPr>
        <p:spPr>
          <a:xfrm>
            <a:off x="7205785" y="5706184"/>
            <a:ext cx="835845" cy="454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i="0" strike="noStrike" cap="none" spc="0" baseline="0" dirty="0">
                <a:solidFill>
                  <a:srgbClr val="000000"/>
                </a:solidFill>
                <a:effectLst/>
                <a:latin typeface="Tahoma"/>
                <a:ea typeface="Tahoma"/>
                <a:cs typeface="Tahoma"/>
              </a:rPr>
              <a:t>Verdad</a:t>
            </a:r>
            <a:endPar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9772EF13-3182-A340-892B-9DACA0BA6E39}"/>
              </a:ext>
            </a:extLst>
          </p:cNvPr>
          <p:cNvSpPr txBox="1"/>
          <p:nvPr/>
        </p:nvSpPr>
        <p:spPr>
          <a:xfrm>
            <a:off x="1908389" y="151166"/>
            <a:ext cx="4914198" cy="576072"/>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196554" y="1701406"/>
            <a:ext cx="10355046" cy="1188720"/>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¿Son los estereotipos cosas que son </a:t>
            </a:r>
            <a:br>
              <a:rPr sz="3600" dirty="0"/>
            </a:br>
            <a:r>
              <a:rPr lang="es-MX" sz="3600" b="1" i="0" strike="noStrike" cap="none" spc="0" baseline="0" dirty="0">
                <a:solidFill>
                  <a:srgbClr val="000000"/>
                </a:solidFill>
                <a:effectLst/>
                <a:latin typeface="Tahoma"/>
                <a:ea typeface="Tahoma"/>
                <a:cs typeface="Tahoma"/>
              </a:rPr>
              <a:t>verdad sobre un grupo de personas?</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3"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15" name="TextBox 14">
            <a:extLst>
              <a:ext uri="{FF2B5EF4-FFF2-40B4-BE49-F238E27FC236}">
                <a16:creationId xmlns:a16="http://schemas.microsoft.com/office/drawing/2014/main" id="{BDA72982-25C8-6042-BE91-045FA30A3891}"/>
              </a:ext>
            </a:extLst>
          </p:cNvPr>
          <p:cNvSpPr txBox="1"/>
          <p:nvPr/>
        </p:nvSpPr>
        <p:spPr>
          <a:xfrm>
            <a:off x="2072736" y="127392"/>
            <a:ext cx="5020248" cy="576072"/>
          </a:xfrm>
          <a:prstGeom prst="rect">
            <a:avLst/>
          </a:prstGeom>
          <a:solidFill>
            <a:srgbClr val="AFCFE4"/>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10465485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64008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¿Está bien que los hombres lloren?</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3"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18" name="TextBox 17">
            <a:extLst>
              <a:ext uri="{FF2B5EF4-FFF2-40B4-BE49-F238E27FC236}">
                <a16:creationId xmlns:a16="http://schemas.microsoft.com/office/drawing/2014/main" id="{7D27F8D3-74E9-DE4C-9C8A-6EA2F9AE48A8}"/>
              </a:ext>
            </a:extLst>
          </p:cNvPr>
          <p:cNvSpPr txBox="1"/>
          <p:nvPr/>
        </p:nvSpPr>
        <p:spPr>
          <a:xfrm>
            <a:off x="2072736" y="127392"/>
            <a:ext cx="5020248" cy="576072"/>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3041118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661993"/>
          </a:xfrm>
          <a:prstGeom prst="rect">
            <a:avLst/>
          </a:prstGeom>
          <a:ln w="57150">
            <a:solidFill>
              <a:schemeClr val="tx1"/>
            </a:solidFill>
          </a:ln>
        </p:spPr>
        <p:txBody>
          <a:bodyPr wrap="square">
            <a:spAutoFit/>
          </a:bodyPr>
          <a:lstStyle/>
          <a:p>
            <a:pPr algn="ctr"/>
            <a:r>
              <a:rPr lang="es-MX" sz="3400" b="1" i="0" strike="noStrike" cap="none" spc="0" baseline="0" dirty="0">
                <a:solidFill>
                  <a:srgbClr val="000000"/>
                </a:solidFill>
                <a:effectLst/>
                <a:latin typeface="Tahoma"/>
                <a:ea typeface="Tahoma"/>
                <a:cs typeface="Tahoma"/>
              </a:rPr>
              <a:t>¿Está bien hacer comentarios indecorosos o gritarles cosas a una </a:t>
            </a:r>
            <a:r>
              <a:rPr lang="es-MX" sz="3400" b="1" dirty="0">
                <a:solidFill>
                  <a:srgbClr val="000000"/>
                </a:solidFill>
                <a:latin typeface="Tahoma"/>
                <a:ea typeface="Tahoma"/>
                <a:cs typeface="Tahoma"/>
              </a:rPr>
              <a:t>mujer</a:t>
            </a:r>
            <a:r>
              <a:rPr lang="es-MX" sz="3400" b="1" i="0" strike="noStrike" cap="none" spc="0" baseline="0" dirty="0">
                <a:solidFill>
                  <a:srgbClr val="000000"/>
                </a:solidFill>
                <a:effectLst/>
                <a:latin typeface="Tahoma"/>
                <a:ea typeface="Tahoma"/>
                <a:cs typeface="Tahoma"/>
              </a:rPr>
              <a:t> que camina por la calle?</a:t>
            </a:r>
            <a:endParaRPr lang="en-US" sz="3400" b="1"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3"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19" name="TextBox 18">
            <a:extLst>
              <a:ext uri="{FF2B5EF4-FFF2-40B4-BE49-F238E27FC236}">
                <a16:creationId xmlns:a16="http://schemas.microsoft.com/office/drawing/2014/main" id="{F3040C27-8A0E-D44E-AD41-C45B07169DA3}"/>
              </a:ext>
            </a:extLst>
          </p:cNvPr>
          <p:cNvSpPr txBox="1"/>
          <p:nvPr/>
        </p:nvSpPr>
        <p:spPr>
          <a:xfrm>
            <a:off x="2072736" y="127392"/>
            <a:ext cx="5020248" cy="576072"/>
          </a:xfrm>
          <a:prstGeom prst="rect">
            <a:avLst/>
          </a:prstGeom>
          <a:solidFill>
            <a:schemeClr val="bg1"/>
          </a:solid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07794085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27B5B9-4FAF-A94E-8E15-ED8196F7C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0" name="Picture 9">
            <a:extLst>
              <a:ext uri="{FF2B5EF4-FFF2-40B4-BE49-F238E27FC236}">
                <a16:creationId xmlns:a16="http://schemas.microsoft.com/office/drawing/2014/main" id="{74531475-4BC7-E24A-B5DD-DE4C865BA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3" name="Footer Placeholder 3">
            <a:extLst>
              <a:ext uri="{FF2B5EF4-FFF2-40B4-BE49-F238E27FC236}">
                <a16:creationId xmlns:a16="http://schemas.microsoft.com/office/drawing/2014/main" id="{B33BB382-44B8-7249-A9DC-B047F8ED72BB}"/>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a:extLst>
              <a:ext uri="{FF2B5EF4-FFF2-40B4-BE49-F238E27FC236}">
                <a16:creationId xmlns:a16="http://schemas.microsoft.com/office/drawing/2014/main" id="{0C7F11A4-D9F6-E443-AAFF-DC8C0A2A41D6}"/>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5" name="Group 14">
            <a:extLst>
              <a:ext uri="{FF2B5EF4-FFF2-40B4-BE49-F238E27FC236}">
                <a16:creationId xmlns:a16="http://schemas.microsoft.com/office/drawing/2014/main" id="{3DA93FDE-8C69-9843-B0D6-4DBC58EC1079}"/>
              </a:ext>
            </a:extLst>
          </p:cNvPr>
          <p:cNvGrpSpPr/>
          <p:nvPr/>
        </p:nvGrpSpPr>
        <p:grpSpPr>
          <a:xfrm>
            <a:off x="2129459" y="120255"/>
            <a:ext cx="9636798" cy="4967224"/>
            <a:chOff x="2129459" y="120255"/>
            <a:chExt cx="9636798" cy="4967224"/>
          </a:xfrm>
        </p:grpSpPr>
        <p:grpSp>
          <p:nvGrpSpPr>
            <p:cNvPr id="16" name="Group 15">
              <a:extLst>
                <a:ext uri="{FF2B5EF4-FFF2-40B4-BE49-F238E27FC236}">
                  <a16:creationId xmlns:a16="http://schemas.microsoft.com/office/drawing/2014/main" id="{11C1DFF7-F051-1249-A6E2-4D314606BE04}"/>
                </a:ext>
              </a:extLst>
            </p:cNvPr>
            <p:cNvGrpSpPr/>
            <p:nvPr/>
          </p:nvGrpSpPr>
          <p:grpSpPr>
            <a:xfrm>
              <a:off x="2129459" y="120255"/>
              <a:ext cx="9636798" cy="4967224"/>
              <a:chOff x="2129459" y="120255"/>
              <a:chExt cx="9636798" cy="4967224"/>
            </a:xfrm>
          </p:grpSpPr>
          <p:sp>
            <p:nvSpPr>
              <p:cNvPr id="19" name="Oval 18">
                <a:extLst>
                  <a:ext uri="{FF2B5EF4-FFF2-40B4-BE49-F238E27FC236}">
                    <a16:creationId xmlns:a16="http://schemas.microsoft.com/office/drawing/2014/main" id="{E2C81FEE-9961-8840-AE97-230ABE7E4953}"/>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3049DA4-20AB-9F41-B1C4-470D3993E423}"/>
                  </a:ext>
                </a:extLst>
              </p:cNvPr>
              <p:cNvGrpSpPr/>
              <p:nvPr/>
            </p:nvGrpSpPr>
            <p:grpSpPr>
              <a:xfrm>
                <a:off x="2129459" y="120255"/>
                <a:ext cx="9636798" cy="4967224"/>
                <a:chOff x="2129459" y="120255"/>
                <a:chExt cx="9636798" cy="4967224"/>
              </a:xfrm>
            </p:grpSpPr>
            <p:pic>
              <p:nvPicPr>
                <p:cNvPr id="21" name="Picture 2" descr="4f7404e9-4e46-4c7e-b722-ae5465174d6e@namprd16">
                  <a:extLst>
                    <a:ext uri="{FF2B5EF4-FFF2-40B4-BE49-F238E27FC236}">
                      <a16:creationId xmlns:a16="http://schemas.microsoft.com/office/drawing/2014/main" id="{15CEDF1F-10DC-974F-B36E-2260E4960D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891BCA25-5AF4-9C43-862E-4DA72BFB5665}"/>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D9D4BDD-4246-DD4F-9AEA-19AFAC05D5EC}"/>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4" name="TextBox 23">
                  <a:extLst>
                    <a:ext uri="{FF2B5EF4-FFF2-40B4-BE49-F238E27FC236}">
                      <a16:creationId xmlns:a16="http://schemas.microsoft.com/office/drawing/2014/main" id="{2CB526FE-263E-F347-A6C6-CA9AF812A6F1}"/>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sp>
              <p:nvSpPr>
                <p:cNvPr id="25" name="TextBox 24">
                  <a:extLst>
                    <a:ext uri="{FF2B5EF4-FFF2-40B4-BE49-F238E27FC236}">
                      <a16:creationId xmlns:a16="http://schemas.microsoft.com/office/drawing/2014/main" id="{7F8863F0-8851-D84B-8A2A-30EF0CCB6A7E}"/>
                    </a:ext>
                  </a:extLst>
                </p:cNvPr>
                <p:cNvSpPr txBox="1"/>
                <p:nvPr/>
              </p:nvSpPr>
              <p:spPr>
                <a:xfrm>
                  <a:off x="9512801" y="3072043"/>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p>
              </p:txBody>
            </p:sp>
            <p:grpSp>
              <p:nvGrpSpPr>
                <p:cNvPr id="26" name="Group 25">
                  <a:extLst>
                    <a:ext uri="{FF2B5EF4-FFF2-40B4-BE49-F238E27FC236}">
                      <a16:creationId xmlns:a16="http://schemas.microsoft.com/office/drawing/2014/main" id="{ADFB2381-0B24-7741-90FB-7146585F331C}"/>
                    </a:ext>
                  </a:extLst>
                </p:cNvPr>
                <p:cNvGrpSpPr/>
                <p:nvPr/>
              </p:nvGrpSpPr>
              <p:grpSpPr>
                <a:xfrm>
                  <a:off x="2428239" y="120255"/>
                  <a:ext cx="6453287" cy="646331"/>
                  <a:chOff x="2428239" y="120255"/>
                  <a:chExt cx="6453287" cy="646331"/>
                </a:xfrm>
              </p:grpSpPr>
              <p:sp>
                <p:nvSpPr>
                  <p:cNvPr id="27" name="Rectangle 26">
                    <a:extLst>
                      <a:ext uri="{FF2B5EF4-FFF2-40B4-BE49-F238E27FC236}">
                        <a16:creationId xmlns:a16="http://schemas.microsoft.com/office/drawing/2014/main" id="{7F24BA38-F338-504E-AB3D-73C2A422D3AE}"/>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790E5696-2F0E-3A41-B92C-205406986BB9}"/>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grpSp>
        <p:sp>
          <p:nvSpPr>
            <p:cNvPr id="17" name="Moon 16">
              <a:extLst>
                <a:ext uri="{FF2B5EF4-FFF2-40B4-BE49-F238E27FC236}">
                  <a16:creationId xmlns:a16="http://schemas.microsoft.com/office/drawing/2014/main" id="{DBA55F76-9241-AD46-9D0E-9F7CD15C8FEC}"/>
                </a:ext>
              </a:extLst>
            </p:cNvPr>
            <p:cNvSpPr/>
            <p:nvPr/>
          </p:nvSpPr>
          <p:spPr>
            <a:xfrm rot="12641641">
              <a:off x="8532331" y="2475669"/>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12517BC-BF52-E045-99E7-25ED0A9147DB}"/>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63262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E6DCADC-5CB0-F440-B8C5-AB06DD2EC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084" cy="6858000"/>
          </a:xfrm>
          <a:prstGeom prst="rect">
            <a:avLst/>
          </a:prstGeom>
        </p:spPr>
      </p:pic>
      <p:pic>
        <p:nvPicPr>
          <p:cNvPr id="22" name="Picture 21">
            <a:extLst>
              <a:ext uri="{FF2B5EF4-FFF2-40B4-BE49-F238E27FC236}">
                <a16:creationId xmlns:a16="http://schemas.microsoft.com/office/drawing/2014/main" id="{CB69CFBA-7747-274B-B7E3-B3EBAAF456A5}"/>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3" name="Footer Placeholder 3">
            <a:extLst>
              <a:ext uri="{FF2B5EF4-FFF2-40B4-BE49-F238E27FC236}">
                <a16:creationId xmlns:a16="http://schemas.microsoft.com/office/drawing/2014/main" id="{754C39A5-8E4D-E44D-88CF-FFA912BC8656}"/>
              </a:ext>
            </a:extLst>
          </p:cNvPr>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24" name="Group 23">
            <a:extLst>
              <a:ext uri="{FF2B5EF4-FFF2-40B4-BE49-F238E27FC236}">
                <a16:creationId xmlns:a16="http://schemas.microsoft.com/office/drawing/2014/main" id="{F7D9BE5E-0029-004B-BAAC-6CBC406C2B6C}"/>
              </a:ext>
            </a:extLst>
          </p:cNvPr>
          <p:cNvGrpSpPr/>
          <p:nvPr/>
        </p:nvGrpSpPr>
        <p:grpSpPr>
          <a:xfrm>
            <a:off x="2406631" y="134598"/>
            <a:ext cx="5500240" cy="1200329"/>
            <a:chOff x="2406631" y="174939"/>
            <a:chExt cx="4446585" cy="1200329"/>
          </a:xfrm>
        </p:grpSpPr>
        <p:sp>
          <p:nvSpPr>
            <p:cNvPr id="25" name="Rectangle 24">
              <a:extLst>
                <a:ext uri="{FF2B5EF4-FFF2-40B4-BE49-F238E27FC236}">
                  <a16:creationId xmlns:a16="http://schemas.microsoft.com/office/drawing/2014/main" id="{D356BD8A-A3FC-884A-A00C-E11F47B6B6A5}"/>
                </a:ext>
              </a:extLst>
            </p:cNvPr>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BF979C-57C4-234B-AD1B-BBE4B72EA34D}"/>
                </a:ext>
              </a:extLst>
            </p:cNvPr>
            <p:cNvSpPr txBox="1"/>
            <p:nvPr/>
          </p:nvSpPr>
          <p:spPr>
            <a:xfrm>
              <a:off x="2550143" y="174939"/>
              <a:ext cx="3751948"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27" name="Group 26">
            <a:extLst>
              <a:ext uri="{FF2B5EF4-FFF2-40B4-BE49-F238E27FC236}">
                <a16:creationId xmlns:a16="http://schemas.microsoft.com/office/drawing/2014/main" id="{D8809FCA-DA2D-1543-9907-DAA73BD65574}"/>
              </a:ext>
            </a:extLst>
          </p:cNvPr>
          <p:cNvGrpSpPr/>
          <p:nvPr/>
        </p:nvGrpSpPr>
        <p:grpSpPr>
          <a:xfrm>
            <a:off x="7102191" y="1924493"/>
            <a:ext cx="3657600" cy="2073349"/>
            <a:chOff x="7102191" y="1924493"/>
            <a:chExt cx="3657600" cy="2073349"/>
          </a:xfrm>
        </p:grpSpPr>
        <p:grpSp>
          <p:nvGrpSpPr>
            <p:cNvPr id="28" name="Group 27">
              <a:extLst>
                <a:ext uri="{FF2B5EF4-FFF2-40B4-BE49-F238E27FC236}">
                  <a16:creationId xmlns:a16="http://schemas.microsoft.com/office/drawing/2014/main" id="{7B4026AE-4A61-324C-B364-11EEA22DF2F0}"/>
                </a:ext>
              </a:extLst>
            </p:cNvPr>
            <p:cNvGrpSpPr/>
            <p:nvPr/>
          </p:nvGrpSpPr>
          <p:grpSpPr>
            <a:xfrm>
              <a:off x="7410893" y="3189767"/>
              <a:ext cx="3253563" cy="808075"/>
              <a:chOff x="7410893" y="3189767"/>
              <a:chExt cx="3253563" cy="808075"/>
            </a:xfrm>
          </p:grpSpPr>
          <p:sp>
            <p:nvSpPr>
              <p:cNvPr id="30" name="Rectangle 29">
                <a:extLst>
                  <a:ext uri="{FF2B5EF4-FFF2-40B4-BE49-F238E27FC236}">
                    <a16:creationId xmlns:a16="http://schemas.microsoft.com/office/drawing/2014/main" id="{4352AA1C-8C68-3643-BE62-81EF981B1889}"/>
                  </a:ext>
                </a:extLst>
              </p:cNvPr>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F71DCC1-6321-5E4A-B14E-527FC4A4DBB8}"/>
                  </a:ext>
                </a:extLst>
              </p:cNvPr>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4CB88B07-30B2-B548-8892-0E752B2FADB1}"/>
                </a:ext>
              </a:extLst>
            </p:cNvPr>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FE8624D2-3AF0-4547-BE5F-871D1AC57F71}"/>
              </a:ext>
            </a:extLst>
          </p:cNvPr>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dirty="0">
                <a:solidFill>
                  <a:srgbClr val="000000"/>
                </a:solidFill>
                <a:effectLst/>
                <a:latin typeface="Tahoma"/>
                <a:ea typeface="Tahoma"/>
                <a:cs typeface="Tahoma"/>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D8EAA415-272E-C649-B5FA-A960C7B0D0C2}"/>
              </a:ext>
            </a:extLst>
          </p:cNvPr>
          <p:cNvSpPr/>
          <p:nvPr/>
        </p:nvSpPr>
        <p:spPr>
          <a:xfrm>
            <a:off x="10515598" y="2674189"/>
            <a:ext cx="295949" cy="577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282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6" name="TextBox 5">
            <a:extLst>
              <a:ext uri="{FF2B5EF4-FFF2-40B4-BE49-F238E27FC236}">
                <a16:creationId xmlns:a16="http://schemas.microsoft.com/office/drawing/2014/main" id="{8DB25762-7A4E-5061-999C-6ADB153BB5BD}"/>
              </a:ext>
            </a:extLst>
          </p:cNvPr>
          <p:cNvSpPr txBox="1"/>
          <p:nvPr/>
        </p:nvSpPr>
        <p:spPr>
          <a:xfrm>
            <a:off x="2806472" y="1578292"/>
            <a:ext cx="8588414" cy="2308324"/>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Arial"/>
                <a:ea typeface="Arial"/>
                <a:cs typeface="Arial"/>
              </a:rPr>
              <a:t>El Consejo de Texas para las Discapacidades del Desarrollo (Texas Council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Developmental</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Disabilities</a:t>
            </a:r>
            <a:r>
              <a:rPr lang="es-MX" sz="1800" b="0" i="0" strike="noStrike" cap="none" spc="0" baseline="0" dirty="0">
                <a:solidFill>
                  <a:srgbClr val="000000"/>
                </a:solidFill>
                <a:effectLst/>
                <a:latin typeface="Arial"/>
                <a:ea typeface="Arial"/>
                <a:cs typeface="Arial"/>
              </a:rPr>
              <a:t>, TCDD) apoya este Proyecto a través de una concesión de la Administración para la Vida en la Comunidad (</a:t>
            </a:r>
            <a:r>
              <a:rPr lang="es-MX" sz="1800" b="0" i="0" strike="noStrike" cap="none" spc="0" baseline="0" dirty="0" err="1">
                <a:solidFill>
                  <a:srgbClr val="000000"/>
                </a:solidFill>
                <a:effectLst/>
                <a:latin typeface="Arial"/>
                <a:ea typeface="Arial"/>
                <a:cs typeface="Arial"/>
              </a:rPr>
              <a:t>Administration</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Community</a:t>
            </a:r>
            <a:r>
              <a:rPr lang="es-MX" sz="1800" b="0" i="0" strike="noStrike" cap="none" spc="0" baseline="0" dirty="0">
                <a:solidFill>
                  <a:srgbClr val="000000"/>
                </a:solidFill>
                <a:effectLst/>
                <a:latin typeface="Arial"/>
                <a:ea typeface="Arial"/>
                <a:cs typeface="Arial"/>
              </a:rPr>
              <a:t>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27801885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sp>
        <p:nvSpPr>
          <p:cNvPr id="6" name="Rectangle 5"/>
          <p:cNvSpPr/>
          <p:nvPr/>
        </p:nvSpPr>
        <p:spPr>
          <a:xfrm>
            <a:off x="515815" y="1455988"/>
            <a:ext cx="11387695" cy="5029201"/>
          </a:xfrm>
          <a:prstGeom prst="rect">
            <a:avLst/>
          </a:prstGeom>
        </p:spPr>
        <p:txBody>
          <a:bodyPr wrap="square">
            <a:spAutoFit/>
          </a:bodyPr>
          <a:lstStyle/>
          <a:p>
            <a:r>
              <a:rPr lang="es-MX" sz="2000" b="0" i="0" strike="noStrike" cap="none" spc="0" baseline="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The SAFE Alliance. (Consulte la cita en la parte inferior de la página). </a:t>
            </a:r>
          </a:p>
          <a:p>
            <a:endParaRPr lang="en-US" sz="80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(My Rights My Life) para fines comerciales, que incluye, entre otros, para vender talleres que usted facilite con base en él, para crear enlaces o sitios web para redistribuir cualquier material asociado con el programa de estudios Mis derechos, mi vida o My Rights My Life de SAFE. </a:t>
            </a:r>
          </a:p>
          <a:p>
            <a:endParaRPr lang="en-US" sz="80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a:solidFill>
                  <a:srgbClr val="000000"/>
                </a:solidFill>
                <a:effectLst/>
                <a:latin typeface="Tahoma"/>
                <a:ea typeface="Tahoma"/>
                <a:cs typeface="Tahoma"/>
              </a:rPr>
              <a:t>La venta de materiales de My Rights My Life: A Curriculum for Safer Relationships (Mis derechos mi vida: un programa de estudios para relaciones más seguras) es una infracción directa de las leyes de derechos de autor.</a:t>
            </a:r>
          </a:p>
          <a:p>
            <a:endParaRPr lang="en-US" sz="80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a:solidFill>
                  <a:srgbClr val="000000"/>
                </a:solidFill>
                <a:effectLst/>
                <a:latin typeface="Tahoma"/>
                <a:ea typeface="Tahoma"/>
                <a:cs typeface="Tahoma"/>
              </a:rPr>
              <a:t>Westmore, M. y Lersch, H. (2021 o 2022). </a:t>
            </a:r>
            <a:r>
              <a:rPr lang="es-MX" sz="2000" b="0" i="1" strike="noStrike" cap="none" spc="0" baseline="0">
                <a:solidFill>
                  <a:srgbClr val="000000"/>
                </a:solidFill>
                <a:effectLst/>
                <a:latin typeface="Tahoma"/>
                <a:ea typeface="Tahoma"/>
                <a:cs typeface="Tahoma"/>
              </a:rPr>
              <a:t>My rights my life: A curriculum for safer relationships</a:t>
            </a:r>
            <a:r>
              <a:rPr lang="es-MX" sz="2000" b="0" i="0" strike="noStrike" cap="none" spc="0" baseline="0">
                <a:solidFill>
                  <a:srgbClr val="000000"/>
                </a:solidFill>
                <a:effectLst/>
                <a:latin typeface="Tahoma"/>
                <a:ea typeface="Tahoma"/>
                <a:cs typeface="Tahoma"/>
              </a:rPr>
              <a:t>.      </a:t>
            </a:r>
          </a:p>
          <a:p>
            <a:pPr marR="0" lvl="0">
              <a:spcBef>
                <a:spcPct val="0"/>
              </a:spcBef>
              <a:spcAft>
                <a:spcPct val="0"/>
              </a:spcAft>
            </a:pPr>
            <a:r>
              <a:rPr lang="es-MX" sz="2000" b="0" i="0" strike="noStrike" cap="none" spc="0" baseline="0">
                <a:solidFill>
                  <a:srgbClr val="000000"/>
                </a:solidFill>
                <a:effectLst/>
                <a:latin typeface="Tahoma"/>
                <a:ea typeface="Tahoma"/>
                <a:cs typeface="Tahoma"/>
              </a:rPr>
              <a:t>     Schwartz, M. (Ed.). The SAFE Alliance. Austin, TX.</a:t>
            </a:r>
          </a:p>
          <a:p>
            <a:pPr marR="0" lvl="0">
              <a:spcBef>
                <a:spcPct val="0"/>
              </a:spcBef>
              <a:spcAft>
                <a:spcPct val="0"/>
              </a:spcAft>
            </a:pPr>
            <a:endParaRPr lang="en-US" sz="200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8786400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600302" y="0"/>
            <a:ext cx="3348882" cy="1325563"/>
          </a:xfrm>
        </p:spPr>
        <p:txBody>
          <a:bodyPr>
            <a:normAutofit/>
          </a:bodyPr>
          <a:lstStyle/>
          <a:p>
            <a:r>
              <a:rPr lang="es-MX" sz="5400" b="1" i="0" strike="noStrike" cap="none" spc="0" baseline="0">
                <a:solidFill>
                  <a:srgbClr val="000000"/>
                </a:solidFill>
                <a:effectLst/>
                <a:latin typeface="Tahoma"/>
                <a:ea typeface="Tahoma"/>
                <a:cs typeface="Tahoma"/>
              </a:rPr>
              <a:t>Género</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284432" y="5300791"/>
            <a:ext cx="11704320" cy="1661993"/>
          </a:xfrm>
          <a:prstGeom prst="rect">
            <a:avLst/>
          </a:prstGeom>
          <a:noFill/>
        </p:spPr>
        <p:txBody>
          <a:bodyPr wrap="square" rtlCol="0">
            <a:spAutoFit/>
          </a:bodyPr>
          <a:lstStyle/>
          <a:p>
            <a:pPr algn="ctr"/>
            <a:r>
              <a:rPr lang="es-MX" sz="3400" b="1" i="0" strike="noStrike" cap="none" spc="0" baseline="0" dirty="0">
                <a:solidFill>
                  <a:srgbClr val="000000"/>
                </a:solidFill>
                <a:effectLst/>
                <a:latin typeface="Tahoma"/>
                <a:ea typeface="Tahoma"/>
                <a:cs typeface="Tahoma"/>
              </a:rPr>
              <a:t>El género es una manera en que usted nos indica quién es, si es un hombre, una mujer o una persona no binaria.</a:t>
            </a:r>
            <a:endParaRPr lang="en-US" sz="34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3567" y="4662238"/>
            <a:ext cx="11592231" cy="779929"/>
          </a:xfrm>
          <a:prstGeom prst="rect">
            <a:avLst/>
          </a:prstGeom>
        </p:spPr>
      </p:pic>
      <p:pic>
        <p:nvPicPr>
          <p:cNvPr id="18" name="Picture 2" descr="251ddd9c-6984-4e5d-a621-f8d45ab332b2@namprd16"/>
          <p:cNvPicPr>
            <a:picLocks noChangeAspect="1" noChangeArrowheads="1"/>
          </p:cNvPicPr>
          <p:nvPr/>
        </p:nvPicPr>
        <p:blipFill>
          <a:blip r:embed="rId4">
            <a:extLst>
              <a:ext uri="{28A0092B-C50C-407E-A947-70E740481C1C}">
                <a14:useLocalDpi xmlns:a14="http://schemas.microsoft.com/office/drawing/2010/main" val="0"/>
              </a:ext>
            </a:extLst>
          </a:blip>
          <a:srcRect r="24177"/>
          <a:stretch>
            <a:fillRect/>
          </a:stretch>
        </p:blipFill>
        <p:spPr bwMode="auto">
          <a:xfrm>
            <a:off x="533721" y="1202543"/>
            <a:ext cx="4844858" cy="360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6dda89c7-199b-4b63-b1b8-ce8898104b06@namprd16"/>
          <p:cNvPicPr>
            <a:picLocks noChangeAspect="1" noChangeArrowheads="1"/>
          </p:cNvPicPr>
          <p:nvPr/>
        </p:nvPicPr>
        <p:blipFill>
          <a:blip r:embed="rId5">
            <a:extLst>
              <a:ext uri="{28A0092B-C50C-407E-A947-70E740481C1C}">
                <a14:useLocalDpi xmlns:a14="http://schemas.microsoft.com/office/drawing/2010/main" val="0"/>
              </a:ext>
            </a:extLst>
          </a:blip>
          <a:srcRect l="34151"/>
          <a:stretch>
            <a:fillRect/>
          </a:stretch>
        </p:blipFill>
        <p:spPr bwMode="auto">
          <a:xfrm>
            <a:off x="7408600" y="1002697"/>
            <a:ext cx="463719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b5e538bf-dea1-4fc0-bd12-ea13e236b588@namprd16"/>
          <p:cNvPicPr>
            <a:picLocks noChangeAspect="1" noChangeArrowheads="1"/>
          </p:cNvPicPr>
          <p:nvPr/>
        </p:nvPicPr>
        <p:blipFill>
          <a:blip r:embed="rId6">
            <a:extLst>
              <a:ext uri="{28A0092B-C50C-407E-A947-70E740481C1C}">
                <a14:useLocalDpi xmlns:a14="http://schemas.microsoft.com/office/drawing/2010/main" val="0"/>
              </a:ext>
            </a:extLst>
          </a:blip>
          <a:srcRect r="60187"/>
          <a:stretch>
            <a:fillRect/>
          </a:stretch>
        </p:blipFill>
        <p:spPr bwMode="auto">
          <a:xfrm>
            <a:off x="4611134" y="917409"/>
            <a:ext cx="3050915" cy="432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12"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21982167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6955" y="2417186"/>
            <a:ext cx="3536486" cy="1798320"/>
          </a:xfrm>
          <a:prstGeom prst="rect">
            <a:avLst/>
          </a:prstGeom>
          <a:noFill/>
          <a:ln w="57150">
            <a:solidFill>
              <a:schemeClr val="tx1"/>
            </a:solidFill>
          </a:ln>
        </p:spPr>
        <p:txBody>
          <a:bodyPr wrap="square" rtlCol="0">
            <a:spAutoFit/>
          </a:bodyPr>
          <a:lstStyle/>
          <a:p>
            <a:pPr algn="ctr"/>
            <a:r>
              <a:rPr lang="es-MX" sz="2800" b="1" i="0" strike="noStrike" cap="none" spc="0" baseline="0">
                <a:solidFill>
                  <a:srgbClr val="000000"/>
                </a:solidFill>
                <a:effectLst/>
                <a:latin typeface="Tahoma"/>
                <a:ea typeface="Tahoma"/>
                <a:cs typeface="Tahoma"/>
              </a:rPr>
              <a:t>Solo ustedes pueden decir a las personas cuál es su género. </a:t>
            </a:r>
            <a:endParaRPr lang="en-US" sz="2800" b="1">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a:spLocks noGrp="1"/>
          </p:cNvSpPr>
          <p:nvPr>
            <p:ph type="title"/>
          </p:nvPr>
        </p:nvSpPr>
        <p:spPr>
          <a:xfrm>
            <a:off x="2510246" y="129293"/>
            <a:ext cx="7711440" cy="1325563"/>
          </a:xfrm>
        </p:spPr>
        <p:txBody>
          <a:bodyPr>
            <a:normAutofit/>
          </a:bodyPr>
          <a:lstStyle/>
          <a:p>
            <a:r>
              <a:rPr lang="es-MX" sz="5400" b="1" i="0" strike="noStrike" cap="none" spc="0" baseline="0">
                <a:solidFill>
                  <a:srgbClr val="000000"/>
                </a:solidFill>
                <a:effectLst/>
                <a:latin typeface="Tahoma"/>
                <a:ea typeface="Tahoma"/>
                <a:cs typeface="Tahoma"/>
              </a:rPr>
              <a:t>¿Cuál es su género?</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0" name="Picture 2" descr="f07587e9-79ba-4f03-b119-1af0f9d8f5c7@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3016" y="843395"/>
            <a:ext cx="9843668" cy="554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77454" y="5635496"/>
            <a:ext cx="3346411" cy="822960"/>
          </a:xfrm>
          <a:prstGeom prst="rect">
            <a:avLst/>
          </a:prstGeom>
        </p:spPr>
        <p:txBody>
          <a:bodyPr wrap="square">
            <a:spAutoFit/>
          </a:bodyPr>
          <a:lstStyle/>
          <a:p>
            <a:pPr lvl="0"/>
            <a:r>
              <a:rPr lang="es-MX" sz="4800" b="1" i="0" strike="noStrike" cap="none" spc="0" baseline="0">
                <a:solidFill>
                  <a:srgbClr val="000000"/>
                </a:solidFill>
                <a:effectLst/>
                <a:latin typeface="Tahoma"/>
                <a:ea typeface="Tahoma"/>
                <a:cs typeface="Tahoma"/>
              </a:rPr>
              <a:t>Mujer</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9155798" y="5635495"/>
            <a:ext cx="2747712" cy="830997"/>
          </a:xfrm>
          <a:prstGeom prst="rect">
            <a:avLst/>
          </a:prstGeom>
        </p:spPr>
        <p:txBody>
          <a:bodyPr wrap="square">
            <a:spAutoFit/>
          </a:bodyPr>
          <a:lstStyle/>
          <a:p>
            <a:pPr lvl="0"/>
            <a:r>
              <a:rPr lang="es-MX" sz="4800" b="1" i="0" strike="noStrike" cap="none" spc="0" baseline="0" dirty="0">
                <a:solidFill>
                  <a:srgbClr val="000000"/>
                </a:solidFill>
                <a:effectLst/>
                <a:latin typeface="Tahoma"/>
                <a:ea typeface="Tahoma"/>
                <a:cs typeface="Tahoma"/>
              </a:rPr>
              <a:t>Hombre</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324043" y="5656949"/>
            <a:ext cx="4545267" cy="822960"/>
          </a:xfrm>
          <a:prstGeom prst="rect">
            <a:avLst/>
          </a:prstGeom>
        </p:spPr>
        <p:txBody>
          <a:bodyPr wrap="square">
            <a:spAutoFit/>
          </a:bodyPr>
          <a:lstStyle/>
          <a:p>
            <a:pPr lvl="0"/>
            <a:r>
              <a:rPr lang="es-MX" sz="4800" b="1" i="0" strike="noStrike" cap="none" spc="0" baseline="0">
                <a:solidFill>
                  <a:srgbClr val="000000"/>
                </a:solidFill>
                <a:effectLst/>
                <a:latin typeface="Tahoma"/>
                <a:ea typeface="Tahoma"/>
                <a:cs typeface="Tahoma"/>
              </a:rPr>
              <a:t>No binario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Footer Placeholder 3">
            <a:extLst>
              <a:ext uri="{FF2B5EF4-FFF2-40B4-BE49-F238E27FC236}">
                <a16:creationId xmlns:a16="http://schemas.microsoft.com/office/drawing/2014/main" id="{10C28071-44D1-4D11-877A-0DAEBA31D9EE}"/>
              </a:ext>
            </a:extLst>
          </p:cNvPr>
          <p:cNvSpPr txBox="1"/>
          <p:nvPr/>
        </p:nvSpPr>
        <p:spPr>
          <a:xfrm>
            <a:off x="8902119" y="65403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27752015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067503" y="-18143"/>
            <a:ext cx="4159248" cy="1325563"/>
          </a:xfrm>
        </p:spPr>
        <p:txBody>
          <a:bodyPr>
            <a:normAutofit fontScale="90000"/>
          </a:bodyPr>
          <a:lstStyle/>
          <a:p>
            <a:r>
              <a:rPr lang="es-MX" sz="5400" b="1" i="0" strike="noStrike" cap="none" spc="0" baseline="0" dirty="0">
                <a:solidFill>
                  <a:srgbClr val="000000"/>
                </a:solidFill>
                <a:effectLst/>
                <a:latin typeface="Tahoma"/>
                <a:ea typeface="Tahoma"/>
                <a:cs typeface="Tahoma"/>
              </a:rPr>
              <a:t>Pronombres</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10" name="TextBox 9"/>
          <p:cNvSpPr txBox="1"/>
          <p:nvPr/>
        </p:nvSpPr>
        <p:spPr>
          <a:xfrm>
            <a:off x="2037500" y="1451001"/>
            <a:ext cx="2945059" cy="914400"/>
          </a:xfrm>
          <a:prstGeom prst="rect">
            <a:avLst/>
          </a:prstGeom>
          <a:noFill/>
          <a:ln w="38100">
            <a:solidFill>
              <a:schemeClr val="tx1"/>
            </a:solidFill>
          </a:ln>
        </p:spPr>
        <p:txBody>
          <a:bodyPr wrap="square" rtlCol="0">
            <a:spAutoFit/>
          </a:bodyPr>
          <a:lstStyle/>
          <a:p>
            <a:pPr algn="ctr"/>
            <a:r>
              <a:rPr lang="es-MX" sz="5400" b="1" i="0" strike="noStrike" cap="none" spc="0" baseline="0">
                <a:solidFill>
                  <a:srgbClr val="000000"/>
                </a:solidFill>
                <a:effectLst/>
                <a:latin typeface="Tahoma"/>
                <a:ea typeface="Tahoma"/>
                <a:cs typeface="Tahoma"/>
              </a:rPr>
              <a:t>Mujer</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107440" y="5592747"/>
            <a:ext cx="10160000" cy="1200329"/>
          </a:xfrm>
          <a:prstGeom prst="rect">
            <a:avLst/>
          </a:prstGeom>
        </p:spPr>
        <p:txBody>
          <a:bodyPr wrap="square">
            <a:spAutoFit/>
          </a:bodyPr>
          <a:lstStyle/>
          <a:p>
            <a:pPr lvl="0" algn="ctr"/>
            <a:r>
              <a:rPr lang="es-MX" sz="3600" b="1" i="0" strike="noStrike" cap="none" spc="0" baseline="0" dirty="0">
                <a:solidFill>
                  <a:srgbClr val="000000"/>
                </a:solidFill>
                <a:effectLst/>
                <a:latin typeface="Tahoma"/>
                <a:ea typeface="Tahoma"/>
                <a:cs typeface="Tahoma"/>
              </a:rPr>
              <a:t>Los pronombres indican a otras personas cuál es su género.</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27802" y="5067575"/>
            <a:ext cx="11592231" cy="779929"/>
          </a:xfrm>
          <a:prstGeom prst="rect">
            <a:avLst/>
          </a:prstGeom>
        </p:spPr>
      </p:pic>
      <p:sp>
        <p:nvSpPr>
          <p:cNvPr id="13" name="TextBox 12"/>
          <p:cNvSpPr txBox="1"/>
          <p:nvPr/>
        </p:nvSpPr>
        <p:spPr>
          <a:xfrm>
            <a:off x="1966881" y="2802088"/>
            <a:ext cx="2945058" cy="923330"/>
          </a:xfrm>
          <a:prstGeom prst="rect">
            <a:avLst/>
          </a:prstGeom>
          <a:noFill/>
          <a:ln w="38100">
            <a:solidFill>
              <a:schemeClr val="tx1"/>
            </a:solidFill>
          </a:ln>
        </p:spPr>
        <p:txBody>
          <a:bodyPr wrap="square" rtlCol="0">
            <a:spAutoFit/>
          </a:bodyPr>
          <a:lstStyle/>
          <a:p>
            <a:r>
              <a:rPr lang="es-MX" sz="5400" b="1" i="0" strike="noStrike" cap="none" spc="0" baseline="0" dirty="0">
                <a:solidFill>
                  <a:srgbClr val="000000"/>
                </a:solidFill>
                <a:effectLst/>
                <a:latin typeface="Tahoma"/>
                <a:ea typeface="Tahoma"/>
                <a:cs typeface="Tahoma"/>
              </a:rPr>
              <a:t>Hombre</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1245769" y="4153175"/>
            <a:ext cx="4528519" cy="914400"/>
          </a:xfrm>
          <a:prstGeom prst="rect">
            <a:avLst/>
          </a:prstGeom>
          <a:noFill/>
          <a:ln w="38100">
            <a:solidFill>
              <a:schemeClr val="tx1"/>
            </a:solidFill>
          </a:ln>
        </p:spPr>
        <p:txBody>
          <a:bodyPr wrap="square" rtlCol="0">
            <a:spAutoFit/>
          </a:bodyPr>
          <a:lstStyle/>
          <a:p>
            <a:pPr algn="ctr"/>
            <a:r>
              <a:rPr lang="es-MX" sz="5400" b="1" i="0" strike="noStrike" cap="none" spc="0" baseline="0">
                <a:solidFill>
                  <a:srgbClr val="000000"/>
                </a:solidFill>
                <a:effectLst/>
                <a:latin typeface="Tahoma"/>
                <a:ea typeface="Tahoma"/>
                <a:cs typeface="Tahoma"/>
              </a:rPr>
              <a:t>No binario </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8032986" y="1410298"/>
            <a:ext cx="1633527" cy="914400"/>
          </a:xfrm>
          <a:prstGeom prst="rect">
            <a:avLst/>
          </a:prstGeom>
          <a:noFill/>
          <a:ln w="38100">
            <a:solidFill>
              <a:schemeClr val="tx1"/>
            </a:solidFill>
          </a:ln>
        </p:spPr>
        <p:txBody>
          <a:bodyPr wrap="square" rtlCol="0">
            <a:spAutoFit/>
          </a:bodyPr>
          <a:lstStyle/>
          <a:p>
            <a:pPr algn="ctr"/>
            <a:r>
              <a:rPr lang="es-MX" sz="5400" b="1" i="0" strike="noStrike" cap="none" spc="0" baseline="0">
                <a:solidFill>
                  <a:srgbClr val="000000"/>
                </a:solidFill>
                <a:effectLst/>
                <a:latin typeface="Tahoma"/>
                <a:ea typeface="Tahoma"/>
                <a:cs typeface="Tahoma"/>
              </a:rPr>
              <a:t>Ella</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8226751" y="2802088"/>
            <a:ext cx="1245995" cy="914400"/>
          </a:xfrm>
          <a:prstGeom prst="rect">
            <a:avLst/>
          </a:prstGeom>
          <a:noFill/>
          <a:ln w="38100">
            <a:solidFill>
              <a:schemeClr val="tx1"/>
            </a:solidFill>
          </a:ln>
        </p:spPr>
        <p:txBody>
          <a:bodyPr wrap="square" rtlCol="0">
            <a:spAutoFit/>
          </a:bodyPr>
          <a:lstStyle/>
          <a:p>
            <a:pPr algn="ctr"/>
            <a:r>
              <a:rPr lang="es-MX" sz="5400" b="1" i="0" strike="noStrike" cap="none" spc="0" baseline="0">
                <a:solidFill>
                  <a:srgbClr val="000000"/>
                </a:solidFill>
                <a:effectLst/>
                <a:latin typeface="Tahoma"/>
                <a:ea typeface="Tahoma"/>
                <a:cs typeface="Tahoma"/>
              </a:rPr>
              <a:t>Él</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7967790" y="4153175"/>
            <a:ext cx="1868660" cy="914400"/>
          </a:xfrm>
          <a:prstGeom prst="rect">
            <a:avLst/>
          </a:prstGeom>
          <a:noFill/>
          <a:ln w="38100">
            <a:solidFill>
              <a:schemeClr val="tx1"/>
            </a:solidFill>
          </a:ln>
        </p:spPr>
        <p:txBody>
          <a:bodyPr wrap="square" rtlCol="0">
            <a:spAutoFit/>
          </a:bodyPr>
          <a:lstStyle/>
          <a:p>
            <a:pPr algn="ctr"/>
            <a:r>
              <a:rPr lang="es-MX" sz="5400" b="1" i="0" strike="noStrike" cap="none" spc="0" baseline="0">
                <a:solidFill>
                  <a:srgbClr val="000000"/>
                </a:solidFill>
                <a:effectLst/>
                <a:latin typeface="Tahoma"/>
                <a:ea typeface="Tahoma"/>
                <a:cs typeface="Tahoma"/>
              </a:rPr>
              <a:t>Elle</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8" name="Footer Placeholder 3">
            <a:extLst>
              <a:ext uri="{FF2B5EF4-FFF2-40B4-BE49-F238E27FC236}">
                <a16:creationId xmlns:a16="http://schemas.microsoft.com/office/drawing/2014/main" id="{10C28071-44D1-4D11-877A-0DAEBA31D9EE}"/>
              </a:ext>
            </a:extLst>
          </p:cNvPr>
          <p:cNvSpPr txBox="1"/>
          <p:nvPr/>
        </p:nvSpPr>
        <p:spPr>
          <a:xfrm>
            <a:off x="8902119" y="651662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270322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395649" y="4733705"/>
            <a:ext cx="11592231" cy="779929"/>
          </a:xfrm>
          <a:prstGeom prst="rect">
            <a:avLst/>
          </a:prstGeom>
        </p:spPr>
      </p:pic>
      <p:sp>
        <p:nvSpPr>
          <p:cNvPr id="8" name="Rectangle 7"/>
          <p:cNvSpPr/>
          <p:nvPr/>
        </p:nvSpPr>
        <p:spPr>
          <a:xfrm>
            <a:off x="849085" y="5437143"/>
            <a:ext cx="10868297" cy="822960"/>
          </a:xfrm>
          <a:prstGeom prst="rect">
            <a:avLst/>
          </a:prstGeom>
        </p:spPr>
        <p:txBody>
          <a:bodyPr wrap="square">
            <a:spAutoFit/>
          </a:bodyPr>
          <a:lstStyle/>
          <a:p>
            <a:pPr lvl="0" algn="ctr"/>
            <a:r>
              <a:rPr lang="es-MX" sz="4800" b="1" i="0" strike="noStrike" cap="none" spc="0" baseline="0">
                <a:solidFill>
                  <a:srgbClr val="000000"/>
                </a:solidFill>
                <a:effectLst/>
                <a:latin typeface="Tahoma"/>
                <a:ea typeface="Tahoma"/>
                <a:cs typeface="Tahoma"/>
              </a:rPr>
              <a:t>¿Cuál es su pronombre?</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388184" y="2419333"/>
            <a:ext cx="2255112" cy="701040"/>
          </a:xfrm>
          <a:prstGeom prst="rect">
            <a:avLst/>
          </a:prstGeom>
        </p:spPr>
        <p:txBody>
          <a:bodyPr wrap="square">
            <a:spAutoFit/>
          </a:bodyPr>
          <a:lstStyle/>
          <a:p>
            <a:pPr lvl="0"/>
            <a:r>
              <a:rPr lang="es-MX" sz="4000" b="1" i="0" strike="noStrike" cap="none" spc="0" baseline="0">
                <a:solidFill>
                  <a:srgbClr val="000000"/>
                </a:solidFill>
                <a:effectLst/>
                <a:latin typeface="Tahoma"/>
                <a:ea typeface="Tahoma"/>
                <a:cs typeface="Tahoma"/>
              </a:rPr>
              <a:t>Elle</a:t>
            </a:r>
            <a:endParaRPr lang="en-US" sz="40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793779" y="155979"/>
            <a:ext cx="4978907" cy="914400"/>
          </a:xfrm>
          <a:prstGeom prst="rect">
            <a:avLst/>
          </a:prstGeom>
        </p:spPr>
        <p:txBody>
          <a:bodyPr wrap="square">
            <a:spAutoFit/>
          </a:bodyPr>
          <a:lstStyle/>
          <a:p>
            <a:pPr lvl="0"/>
            <a:r>
              <a:rPr lang="es-MX" sz="5400" b="1" i="0" strike="noStrike" cap="none" spc="0" baseline="0">
                <a:solidFill>
                  <a:srgbClr val="000000"/>
                </a:solidFill>
                <a:effectLst/>
                <a:latin typeface="Tahoma"/>
                <a:ea typeface="Tahoma"/>
                <a:cs typeface="Tahoma"/>
              </a:rPr>
              <a:t>Él        Ella</a:t>
            </a:r>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2924985" y="1010657"/>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12" name="Picture 3" descr="2df2a1da-b47e-456f-9c54-3bed7d1fd0c5@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87390" y="792075"/>
            <a:ext cx="6966450" cy="39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7989074" y="2342051"/>
            <a:ext cx="2722470" cy="701040"/>
          </a:xfrm>
          <a:prstGeom prst="rect">
            <a:avLst/>
          </a:prstGeom>
        </p:spPr>
        <p:txBody>
          <a:bodyPr wrap="square">
            <a:spAutoFit/>
          </a:bodyPr>
          <a:lstStyle/>
          <a:p>
            <a:pPr lvl="0"/>
            <a:r>
              <a:rPr lang="es-MX" sz="4000" b="1" i="0" strike="noStrike" cap="none" spc="0" baseline="0">
                <a:solidFill>
                  <a:srgbClr val="000000"/>
                </a:solidFill>
                <a:effectLst/>
                <a:latin typeface="Tahoma"/>
                <a:ea typeface="Tahoma"/>
                <a:cs typeface="Tahoma"/>
              </a:rPr>
              <a:t>Ella/Elle</a:t>
            </a:r>
            <a:endParaRPr lang="en-US" sz="40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28209"/>
            <a:ext cx="1872349" cy="1491250"/>
          </a:xfrm>
          <a:prstGeom prst="rect">
            <a:avLst/>
          </a:prstGeom>
        </p:spPr>
      </p:pic>
      <p:sp>
        <p:nvSpPr>
          <p:cNvPr id="15"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16" name="Rectangle 15"/>
          <p:cNvSpPr/>
          <p:nvPr/>
        </p:nvSpPr>
        <p:spPr>
          <a:xfrm>
            <a:off x="7447229" y="955209"/>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22038402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3056124" y="130630"/>
            <a:ext cx="6479762" cy="1399160"/>
          </a:xfrm>
          <a:prstGeom prst="wedgeEllipseCallout">
            <a:avLst>
              <a:gd name="adj1" fmla="val 12752"/>
              <a:gd name="adj2" fmla="val 8291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4855" y="5277769"/>
            <a:ext cx="11002296" cy="106680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Una manera respetuosa de preguntar el género de una persona es preguntar cuáles pronombres usa.</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28209"/>
            <a:ext cx="1872349" cy="14912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99888" y="4744370"/>
            <a:ext cx="11592231" cy="779929"/>
          </a:xfrm>
          <a:prstGeom prst="rect">
            <a:avLst/>
          </a:prstGeom>
        </p:spPr>
      </p:pic>
      <p:pic>
        <p:nvPicPr>
          <p:cNvPr id="12" name="Picture 2" descr="b7342d0e-98ff-4bd2-8880-da03a032b3f0@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37820" y="1370260"/>
            <a:ext cx="7367798" cy="41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4803" y="549697"/>
            <a:ext cx="11002296" cy="57912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“¿Cuáles pronombres usa?”</a:t>
            </a:r>
          </a:p>
        </p:txBody>
      </p:sp>
      <p:sp>
        <p:nvSpPr>
          <p:cNvPr id="14"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Tree>
    <p:extLst>
      <p:ext uri="{BB962C8B-B14F-4D97-AF65-F5344CB8AC3E}">
        <p14:creationId xmlns:p14="http://schemas.microsoft.com/office/powerpoint/2010/main" val="1477980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15589</TotalTime>
  <Words>6426</Words>
  <Application>Microsoft Macintosh PowerPoint</Application>
  <PresentationFormat>Widescreen</PresentationFormat>
  <Paragraphs>556</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PraterBlockPro</vt:lpstr>
      <vt:lpstr>Calibri</vt:lpstr>
      <vt:lpstr>Marvin Round</vt:lpstr>
      <vt:lpstr>Smoothy Slanted</vt:lpstr>
      <vt:lpstr>Arial</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Género</vt:lpstr>
      <vt:lpstr>¿Cuál es su género?</vt:lpstr>
      <vt:lpstr>Pronombres</vt:lpstr>
      <vt:lpstr>PowerPoint Presentation</vt:lpstr>
      <vt:lpstr>PowerPoint Presentation</vt:lpstr>
      <vt:lpstr>PowerPoint Presentation</vt:lpstr>
      <vt:lpstr>Estereotipos</vt:lpstr>
      <vt:lpstr>Estereotipos de género</vt:lpstr>
      <vt:lpstr>El género y los niños:  Lo que escuchamos</vt:lpstr>
      <vt:lpstr>El género y los niños:         La verdad</vt:lpstr>
      <vt:lpstr>El género y los cuerpos de mujeres: Lo que escuchamos</vt:lpstr>
      <vt:lpstr>El género y los cuerpos de mujeres:  La verdad</vt:lpstr>
      <vt:lpstr>El género y los cuerpos de hombres:  Lo que escuchamos</vt:lpstr>
      <vt:lpstr>El género y los cuerpos de hombres:  La verdad</vt:lpstr>
      <vt:lpstr>El género y los empleos:  Lo que escuchamos</vt:lpstr>
      <vt:lpstr>El género y los empleos:  La verdad</vt:lpstr>
      <vt:lpstr>El género y las emociones:  Lo que escuchamos</vt:lpstr>
      <vt:lpstr>El género y las emociones:  La verdad</vt:lpstr>
      <vt:lpstr>PowerPoint Presentation</vt:lpstr>
      <vt:lpstr>PowerPoint Presentation</vt:lpstr>
      <vt:lpstr>Los estereotipos de genero  y el bullying</vt:lpstr>
      <vt:lpstr>Los estereotipos de género  y la seguridad: acoso</vt:lpstr>
      <vt:lpstr>PowerPoint Presentation</vt:lpstr>
      <vt:lpstr>Juego de estereotipos</vt:lpstr>
      <vt:lpstr>A los hombres siempre les gusta pagar por la cita.</vt:lpstr>
      <vt:lpstr>¡Las dos personas pueden pagar las citas!</vt:lpstr>
      <vt:lpstr>PowerPoint Presentation</vt:lpstr>
      <vt:lpstr>¡Las dos personas deben cocinar y limpiar!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245</cp:revision>
  <cp:lastPrinted>2022-03-15T22:48:20Z</cp:lastPrinted>
  <dcterms:created xsi:type="dcterms:W3CDTF">2021-06-11T20:56:57Z</dcterms:created>
  <dcterms:modified xsi:type="dcterms:W3CDTF">2023-02-27T00:12:45Z</dcterms:modified>
</cp:coreProperties>
</file>